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8" r:id="rId1"/>
  </p:sldMasterIdLst>
  <p:notesMasterIdLst>
    <p:notesMasterId r:id="rId140"/>
  </p:notesMasterIdLst>
  <p:handoutMasterIdLst>
    <p:handoutMasterId r:id="rId141"/>
  </p:handoutMasterIdLst>
  <p:sldIdLst>
    <p:sldId id="330" r:id="rId2"/>
    <p:sldId id="414" r:id="rId3"/>
    <p:sldId id="559" r:id="rId4"/>
    <p:sldId id="408" r:id="rId5"/>
    <p:sldId id="411" r:id="rId6"/>
    <p:sldId id="410" r:id="rId7"/>
    <p:sldId id="431" r:id="rId8"/>
    <p:sldId id="430" r:id="rId9"/>
    <p:sldId id="437" r:id="rId10"/>
    <p:sldId id="459" r:id="rId11"/>
    <p:sldId id="358" r:id="rId12"/>
    <p:sldId id="403" r:id="rId13"/>
    <p:sldId id="495" r:id="rId14"/>
    <p:sldId id="496" r:id="rId15"/>
    <p:sldId id="505" r:id="rId16"/>
    <p:sldId id="497" r:id="rId17"/>
    <p:sldId id="494" r:id="rId18"/>
    <p:sldId id="466" r:id="rId19"/>
    <p:sldId id="529" r:id="rId20"/>
    <p:sldId id="508" r:id="rId21"/>
    <p:sldId id="509" r:id="rId22"/>
    <p:sldId id="510" r:id="rId23"/>
    <p:sldId id="512" r:id="rId24"/>
    <p:sldId id="530" r:id="rId25"/>
    <p:sldId id="513" r:id="rId26"/>
    <p:sldId id="511" r:id="rId27"/>
    <p:sldId id="516" r:id="rId28"/>
    <p:sldId id="517" r:id="rId29"/>
    <p:sldId id="518" r:id="rId30"/>
    <p:sldId id="519" r:id="rId31"/>
    <p:sldId id="520" r:id="rId32"/>
    <p:sldId id="521" r:id="rId33"/>
    <p:sldId id="522" r:id="rId34"/>
    <p:sldId id="523" r:id="rId35"/>
    <p:sldId id="524" r:id="rId36"/>
    <p:sldId id="525" r:id="rId37"/>
    <p:sldId id="526" r:id="rId38"/>
    <p:sldId id="514" r:id="rId39"/>
    <p:sldId id="527" r:id="rId40"/>
    <p:sldId id="399" r:id="rId41"/>
    <p:sldId id="506" r:id="rId42"/>
    <p:sldId id="533" r:id="rId43"/>
    <p:sldId id="467" r:id="rId44"/>
    <p:sldId id="468" r:id="rId45"/>
    <p:sldId id="469" r:id="rId46"/>
    <p:sldId id="470" r:id="rId47"/>
    <p:sldId id="471" r:id="rId48"/>
    <p:sldId id="482" r:id="rId49"/>
    <p:sldId id="474" r:id="rId50"/>
    <p:sldId id="503" r:id="rId51"/>
    <p:sldId id="477" r:id="rId52"/>
    <p:sldId id="555" r:id="rId53"/>
    <p:sldId id="479" r:id="rId54"/>
    <p:sldId id="480" r:id="rId55"/>
    <p:sldId id="481" r:id="rId56"/>
    <p:sldId id="486" r:id="rId57"/>
    <p:sldId id="487" r:id="rId58"/>
    <p:sldId id="462" r:id="rId59"/>
    <p:sldId id="556" r:id="rId60"/>
    <p:sldId id="478" r:id="rId61"/>
    <p:sldId id="476" r:id="rId62"/>
    <p:sldId id="475" r:id="rId63"/>
    <p:sldId id="553" r:id="rId64"/>
    <p:sldId id="554" r:id="rId65"/>
    <p:sldId id="500" r:id="rId66"/>
    <p:sldId id="472" r:id="rId67"/>
    <p:sldId id="557" r:id="rId68"/>
    <p:sldId id="560" r:id="rId69"/>
    <p:sldId id="499" r:id="rId70"/>
    <p:sldId id="498" r:id="rId71"/>
    <p:sldId id="473" r:id="rId72"/>
    <p:sldId id="465" r:id="rId73"/>
    <p:sldId id="484" r:id="rId74"/>
    <p:sldId id="561" r:id="rId75"/>
    <p:sldId id="562" r:id="rId76"/>
    <p:sldId id="558" r:id="rId77"/>
    <p:sldId id="483" r:id="rId78"/>
    <p:sldId id="546" r:id="rId79"/>
    <p:sldId id="534" r:id="rId80"/>
    <p:sldId id="535" r:id="rId81"/>
    <p:sldId id="536" r:id="rId82"/>
    <p:sldId id="537" r:id="rId83"/>
    <p:sldId id="538" r:id="rId84"/>
    <p:sldId id="539" r:id="rId85"/>
    <p:sldId id="540" r:id="rId86"/>
    <p:sldId id="541" r:id="rId87"/>
    <p:sldId id="542" r:id="rId88"/>
    <p:sldId id="543" r:id="rId89"/>
    <p:sldId id="544" r:id="rId90"/>
    <p:sldId id="545" r:id="rId91"/>
    <p:sldId id="547" r:id="rId92"/>
    <p:sldId id="548" r:id="rId93"/>
    <p:sldId id="549" r:id="rId94"/>
    <p:sldId id="501" r:id="rId95"/>
    <p:sldId id="454" r:id="rId96"/>
    <p:sldId id="440" r:id="rId97"/>
    <p:sldId id="441" r:id="rId98"/>
    <p:sldId id="442" r:id="rId99"/>
    <p:sldId id="443" r:id="rId100"/>
    <p:sldId id="458" r:id="rId101"/>
    <p:sldId id="444" r:id="rId102"/>
    <p:sldId id="445" r:id="rId103"/>
    <p:sldId id="489" r:id="rId104"/>
    <p:sldId id="490" r:id="rId105"/>
    <p:sldId id="439" r:id="rId106"/>
    <p:sldId id="448" r:id="rId107"/>
    <p:sldId id="450" r:id="rId108"/>
    <p:sldId id="451" r:id="rId109"/>
    <p:sldId id="449" r:id="rId110"/>
    <p:sldId id="453" r:id="rId111"/>
    <p:sldId id="491" r:id="rId112"/>
    <p:sldId id="452" r:id="rId113"/>
    <p:sldId id="446" r:id="rId114"/>
    <p:sldId id="492" r:id="rId115"/>
    <p:sldId id="493" r:id="rId116"/>
    <p:sldId id="502" r:id="rId117"/>
    <p:sldId id="455" r:id="rId118"/>
    <p:sldId id="457" r:id="rId119"/>
    <p:sldId id="416" r:id="rId120"/>
    <p:sldId id="400" r:id="rId121"/>
    <p:sldId id="409" r:id="rId122"/>
    <p:sldId id="407" r:id="rId123"/>
    <p:sldId id="417" r:id="rId124"/>
    <p:sldId id="418" r:id="rId125"/>
    <p:sldId id="419" r:id="rId126"/>
    <p:sldId id="420" r:id="rId127"/>
    <p:sldId id="550" r:id="rId128"/>
    <p:sldId id="421" r:id="rId129"/>
    <p:sldId id="422" r:id="rId130"/>
    <p:sldId id="423" r:id="rId131"/>
    <p:sldId id="424" r:id="rId132"/>
    <p:sldId id="425" r:id="rId133"/>
    <p:sldId id="426" r:id="rId134"/>
    <p:sldId id="427" r:id="rId135"/>
    <p:sldId id="428" r:id="rId136"/>
    <p:sldId id="429" r:id="rId137"/>
    <p:sldId id="436" r:id="rId138"/>
    <p:sldId id="563" r:id="rId139"/>
  </p:sldIdLst>
  <p:sldSz cx="9906000" cy="6858000" type="A4"/>
  <p:notesSz cx="6805613" cy="9939338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FF"/>
    <a:srgbClr val="7F16E0"/>
    <a:srgbClr val="DDDDDD"/>
    <a:srgbClr val="FF0000"/>
    <a:srgbClr val="FF00FF"/>
    <a:srgbClr val="EAEAEA"/>
    <a:srgbClr val="000000"/>
    <a:srgbClr val="009900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5" autoAdjust="0"/>
    <p:restoredTop sz="94289" autoAdjust="0"/>
  </p:normalViewPr>
  <p:slideViewPr>
    <p:cSldViewPr>
      <p:cViewPr varScale="1">
        <p:scale>
          <a:sx n="113" d="100"/>
          <a:sy n="113" d="100"/>
        </p:scale>
        <p:origin x="390" y="108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notesMaster" Target="notesMasters/notesMaster1.xml"/><Relationship Id="rId14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presProps" Target="presProp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t" anchorCtr="0" compatLnSpc="1">
            <a:prstTxWarp prst="textNoShape">
              <a:avLst/>
            </a:prstTxWarp>
          </a:bodyPr>
          <a:lstStyle>
            <a:lvl1pPr defTabSz="92233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57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7625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t" anchorCtr="0" compatLnSpc="1">
            <a:prstTxWarp prst="textNoShape">
              <a:avLst/>
            </a:prstTxWarp>
          </a:bodyPr>
          <a:lstStyle>
            <a:lvl1pPr algn="r" defTabSz="92233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57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08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b" anchorCtr="0" compatLnSpc="1">
            <a:prstTxWarp prst="textNoShape">
              <a:avLst/>
            </a:prstTxWarp>
          </a:bodyPr>
          <a:lstStyle>
            <a:lvl1pPr defTabSz="92233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57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7625" y="94408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b" anchorCtr="0" compatLnSpc="1">
            <a:prstTxWarp prst="textNoShape">
              <a:avLst/>
            </a:prstTxWarp>
          </a:bodyPr>
          <a:lstStyle>
            <a:lvl1pPr algn="r" defTabSz="92233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A7278F18-C8EC-471C-BBF8-FAA89C403AB8}" type="slidenum">
              <a:rPr lang="en-US" altLang="ko-KR">
                <a:latin typeface="고도 B" panose="02000503000000020004" pitchFamily="50" charset="-127"/>
                <a:ea typeface="고도 B" panose="02000503000000020004" pitchFamily="50" charset="-127"/>
              </a:rPr>
              <a:pPr>
                <a:defRPr/>
              </a:pPr>
              <a:t>‹#›</a:t>
            </a:fld>
            <a:endParaRPr lang="en-US" altLang="ko-KR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18402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jpeg>
</file>

<file path=ppt/media/image113.jpe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jpeg>
</file>

<file path=ppt/media/image164.jpeg>
</file>

<file path=ppt/media/image165.jpe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jpeg>
</file>

<file path=ppt/media/image175.jpeg>
</file>

<file path=ppt/media/image176.png>
</file>

<file path=ppt/media/image177.png>
</file>

<file path=ppt/media/image178.jpeg>
</file>

<file path=ppt/media/image179.jpeg>
</file>

<file path=ppt/media/image18.png>
</file>

<file path=ppt/media/image180.jpe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png>
</file>

<file path=ppt/media/image202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t" anchorCtr="0" compatLnSpc="1">
            <a:prstTxWarp prst="textNoShape">
              <a:avLst/>
            </a:prstTxWarp>
          </a:bodyPr>
          <a:lstStyle>
            <a:lvl1pPr defTabSz="922338">
              <a:defRPr sz="1200">
                <a:latin typeface="고도 B" panose="02000503000000020004" pitchFamily="50" charset="-127"/>
                <a:ea typeface="고도 B" panose="02000503000000020004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7625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t" anchorCtr="0" compatLnSpc="1">
            <a:prstTxWarp prst="textNoShape">
              <a:avLst/>
            </a:prstTxWarp>
          </a:bodyPr>
          <a:lstStyle>
            <a:lvl1pPr algn="r" defTabSz="922338">
              <a:defRPr sz="1200">
                <a:latin typeface="고도 B" panose="02000503000000020004" pitchFamily="50" charset="-127"/>
                <a:ea typeface="고도 B" panose="02000503000000020004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655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12788" y="746125"/>
            <a:ext cx="5381625" cy="3725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37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21225"/>
            <a:ext cx="5446713" cy="4471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 dirty="0" smtClean="0"/>
              <a:t>마스터 텍스트 스타일을 편집합니다</a:t>
            </a:r>
          </a:p>
          <a:p>
            <a:pPr lvl="1"/>
            <a:r>
              <a:rPr lang="ko-KR" altLang="en-US" noProof="0" dirty="0" smtClean="0"/>
              <a:t>둘째 수준</a:t>
            </a:r>
          </a:p>
          <a:p>
            <a:pPr lvl="2"/>
            <a:r>
              <a:rPr lang="ko-KR" altLang="en-US" noProof="0" dirty="0" smtClean="0"/>
              <a:t>셋째 수준</a:t>
            </a:r>
          </a:p>
          <a:p>
            <a:pPr lvl="3"/>
            <a:r>
              <a:rPr lang="ko-KR" altLang="en-US" noProof="0" dirty="0" smtClean="0"/>
              <a:t>넷째 수준</a:t>
            </a:r>
          </a:p>
          <a:p>
            <a:pPr lvl="4"/>
            <a:r>
              <a:rPr lang="ko-KR" altLang="en-US" noProof="0" dirty="0" smtClean="0"/>
              <a:t>다섯째 수준</a:t>
            </a:r>
          </a:p>
        </p:txBody>
      </p:sp>
      <p:sp>
        <p:nvSpPr>
          <p:cNvPr id="737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08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b" anchorCtr="0" compatLnSpc="1">
            <a:prstTxWarp prst="textNoShape">
              <a:avLst/>
            </a:prstTxWarp>
          </a:bodyPr>
          <a:lstStyle>
            <a:lvl1pPr defTabSz="922338">
              <a:defRPr sz="1200">
                <a:latin typeface="고도 B" panose="02000503000000020004" pitchFamily="50" charset="-127"/>
                <a:ea typeface="고도 B" panose="02000503000000020004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737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7625" y="94408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b" anchorCtr="0" compatLnSpc="1">
            <a:prstTxWarp prst="textNoShape">
              <a:avLst/>
            </a:prstTxWarp>
          </a:bodyPr>
          <a:lstStyle>
            <a:lvl1pPr algn="r" defTabSz="922338">
              <a:defRPr sz="1200">
                <a:latin typeface="고도 B" panose="02000503000000020004" pitchFamily="50" charset="-127"/>
                <a:ea typeface="고도 B" panose="02000503000000020004" pitchFamily="50" charset="-127"/>
              </a:defRPr>
            </a:lvl1pPr>
          </a:lstStyle>
          <a:p>
            <a:pPr>
              <a:defRPr/>
            </a:pPr>
            <a:fld id="{47E29B03-AB83-48B6-A0DD-202F3ED6E2D8}" type="slidenum">
              <a:rPr lang="en-US" altLang="ko-KR" smtClean="0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910127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고도 B" panose="02000503000000020004" pitchFamily="50" charset="-127"/>
        <a:ea typeface="고도 B" panose="02000503000000020004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고도 B" panose="02000503000000020004" pitchFamily="50" charset="-127"/>
        <a:ea typeface="고도 B" panose="02000503000000020004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고도 B" panose="02000503000000020004" pitchFamily="50" charset="-127"/>
        <a:ea typeface="고도 B" panose="02000503000000020004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고도 B" panose="02000503000000020004" pitchFamily="50" charset="-127"/>
        <a:ea typeface="고도 B" panose="02000503000000020004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고도 B" panose="02000503000000020004" pitchFamily="50" charset="-127"/>
        <a:ea typeface="고도 B" panose="02000503000000020004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74099029-A1F6-42E2-93B1-9830A088032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1844045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D9555D64-85C1-40F0-BEDA-8904E8D4CA98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00109803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6AD915E0-71F9-44B5-853D-FF82F81DEA40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99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775778825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08E885F3-F3A9-4E56-A8E5-F668B0C2CD58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100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47168137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A14D8501-1E6A-4B3D-A980-5AAA317FF93E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101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2266102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A14D8501-1E6A-4B3D-A980-5AAA317FF93E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102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918155312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A14D8501-1E6A-4B3D-A980-5AAA317FF93E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103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819697502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05B5CE2D-CFF7-44DF-953A-BBE5A9AA24EB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104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178157614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3A20979E-9ED4-4CC0-AF97-847B2884D36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105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01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770461432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DF9DC32A-220A-415C-B7A4-B09DD687068F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106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11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987846032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03E5AE51-AD71-44E7-9A05-0E7E8C4B6748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107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21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48046920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8A27F422-EA15-40E3-9ACB-363027E1E15C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108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5433180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58AA0C7C-09E0-4E2E-B9B2-4ECFFD3BBBAF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938499365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C121DD04-2557-4214-A66B-0AAEE7FFB6F1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109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254428712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C121DD04-2557-4214-A66B-0AAEE7FFB6F1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110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317477862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1683A6F5-1E4A-423F-A20A-B46AF6C16908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111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5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37699400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76752DB7-89B8-4D04-84FF-C7CFC9257F20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112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65620612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76752DB7-89B8-4D04-84FF-C7CFC9257F20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113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625922403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76752DB7-89B8-4D04-84FF-C7CFC9257F20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114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617623727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091EB5D9-5CF0-4AF5-8219-2B9C18D73F6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115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7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601978014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2420080D-B615-4A3A-B154-EAB57329EA12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116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074571488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872DF7A5-FB4C-4727-9CC5-546A7004E593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117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93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581119330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6DE6B3FC-B7FE-4064-B437-31E575711175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118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95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5591428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76088590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56A4A4C-FA6B-43ED-B188-0AA322C348C3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119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05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954884512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129FFB23-8901-4828-961B-CE9E80A9CC6A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120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16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6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647892696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76DB84A0-6938-4854-ACBA-84826E27B08B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121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897445010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CA8E36F4-9863-419D-9B3E-1D2919B958D8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122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36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224699759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7AA7C7DA-1981-454A-B099-D771C914B482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123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46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679347607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7E1B2278-1B00-40DE-BFDE-8F08F93F56A3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124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57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57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223558198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C6009812-48F0-4625-97DA-F68A77E7807F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125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67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521028122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C6009812-48F0-4625-97DA-F68A77E7807F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126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67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587873134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8B61E3FB-CF9D-412D-9ECD-79B881B73AB4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127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930373708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AB1B77E-36B2-4EDB-8796-451E3E9108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128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98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8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8729913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552337158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1F4F2DD-B92B-49CD-AF2E-82EF22AD2AB8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129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08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519220337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DE3E27AB-B02C-4244-B0B1-4B407E96D1D1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130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265493548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C4855DB-0A08-43D8-82DA-D26B962BB23B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131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663172152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0EF490C0-4604-4D31-952A-CD27C6465DB9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132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32599694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49877024-5641-4F77-8690-CB3D43162934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133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49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984823925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6408E336-7B6D-4216-BA52-84C8B35D6C79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134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59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59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74813187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27A60106-9010-4650-803A-97811FE4B469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135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949263245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DAD31174-2698-4769-9A7D-D7AB0EB23B17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136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80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272637408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DAD31174-2698-4769-9A7D-D7AB0EB23B17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137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80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3258651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8672548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4250113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6622086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91D815C6-A4D7-4D8E-8ADC-95E12700EBFE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6610157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9071610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490482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8D9D881B-2AEB-4A51-9528-12FDC5FF1FD0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686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8804962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19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4416540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20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0425366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21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0455735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22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9015832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23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7781596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24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5263221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25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39003325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26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0646063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27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50697952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28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040810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8D9D881B-2AEB-4A51-9528-12FDC5FF1FD0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686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87333729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29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90978061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30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00713403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31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2948221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32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69021283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33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19320152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34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11895522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35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53793747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36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7764855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37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9474728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91D815C6-A4D7-4D8E-8ADC-95E12700EBFE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38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071947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244ABD21-AC9D-440B-83A7-536B819C9B31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11747683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5860BE9-3B53-4A9C-9465-7EBA81B053AC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39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45362791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40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2075968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41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3428930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42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35493569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43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59409677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44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35677453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45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69945208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46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17886007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47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98865531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4769DC4B-428C-4D21-8729-7884A07E3CBF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48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24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0236751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3C8F6A27-1EDA-4B74-8705-2C6CE14B6D83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06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71753623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5860BE9-3B53-4A9C-9465-7EBA81B053AC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49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03035408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50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24185627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51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90963663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52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28595492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53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14361496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54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78614124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1D03FEC-6109-4874-9922-F84446C1828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55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54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46155217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88A0B5FF-481D-4353-AD0B-BEC5145BFE75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56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64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5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44772803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5860BE9-3B53-4A9C-9465-7EBA81B053AC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57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59859907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58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064463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DFF57EEF-832C-45BA-A567-3EBFA0DB15E1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09413658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C227E5FF-0B6E-4100-A2BA-B76A1350ED31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59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44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24932814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60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57216216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61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74235532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C227E5FF-0B6E-4100-A2BA-B76A1350ED31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62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44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95242408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C227E5FF-0B6E-4100-A2BA-B76A1350ED31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63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44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248632875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5860BE9-3B53-4A9C-9465-7EBA81B053AC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64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14390346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65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985248355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66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684366049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A7BE0D8E-C18D-4659-93A0-8044D110D3CD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67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590510946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A7BE0D8E-C18D-4659-93A0-8044D110D3CD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68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2307132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812E8977-C01D-467C-9A9B-62B98ACB3055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26580801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A7BE0D8E-C18D-4659-93A0-8044D110D3CD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69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3652716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A7BE0D8E-C18D-4659-93A0-8044D110D3CD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70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029191235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5860BE9-3B53-4A9C-9465-7EBA81B053AC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71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20575265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72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937667916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73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080263260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74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073879005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75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119355978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76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484473587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91D815C6-A4D7-4D8E-8ADC-95E12700EBFE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77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566141390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78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4920649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28B0DAD7-8CF1-47BC-A145-4B1CA7018A5C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37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96383324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79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214280444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80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878880166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81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722447075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82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045488430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83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261782939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84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672601070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85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776055285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86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491633734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87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706566679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88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1379099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24739104-AEF8-4E14-BA05-6C7E88DCCCD2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903233613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89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078907450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90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918570299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91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294623476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92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994552220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5860BE9-3B53-4A9C-9465-7EBA81B053AC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93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573107909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5675AF8B-820F-43AA-A1CB-710274A57867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94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71932418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69A922D-6A5C-4A21-A9F1-0AEB15C73866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95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1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604555357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4F2D5F02-72E4-460D-BE87-B41E6814107E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96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516803014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5342DEBA-F995-466D-80D9-9CDD7C3C6B22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97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279401604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0BA0AB3A-D88F-435F-B64E-4F07952D4F8B}" type="slidenum">
              <a:rPr lang="en-US" altLang="ko-KR" smtClean="0">
                <a:latin typeface="고도 B" panose="02000503000000020004" pitchFamily="50" charset="-127"/>
                <a:ea typeface="고도 B" panose="02000503000000020004" pitchFamily="50" charset="-127"/>
              </a:rPr>
              <a:pPr eaLnBrk="1" hangingPunct="1"/>
              <a:t>98</a:t>
            </a:fld>
            <a:endParaRPr lang="en-US" altLang="ko-KR" dirty="0" smtClean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517219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kbscom.co.kr/main/main.asp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hyperlink" Target="http://www.woorifis.com/main.asp" TargetMode="Externa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188913" y="6308725"/>
            <a:ext cx="9517062" cy="0"/>
          </a:xfrm>
          <a:prstGeom prst="line">
            <a:avLst/>
          </a:prstGeom>
          <a:noFill/>
          <a:ln w="28575">
            <a:solidFill>
              <a:srgbClr val="0066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5" name="Rectangle 8"/>
          <p:cNvSpPr>
            <a:spLocks noChangeArrowheads="1"/>
          </p:cNvSpPr>
          <p:nvPr/>
        </p:nvSpPr>
        <p:spPr bwMode="auto">
          <a:xfrm>
            <a:off x="3297238" y="6381750"/>
            <a:ext cx="1600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1EB0746A-D4CF-498D-80F0-CC8BDE3F22B3}" type="slidenum">
              <a:rPr lang="en-US" altLang="ko-KR" sz="1400">
                <a:latin typeface="고도 B" panose="02000503000000020004" pitchFamily="50" charset="-127"/>
                <a:ea typeface="고도 B" panose="02000503000000020004" pitchFamily="50" charset="-127"/>
              </a:rPr>
              <a:pPr algn="r">
                <a:defRPr/>
              </a:pPr>
              <a:t>‹#›</a:t>
            </a:fld>
            <a:endParaRPr lang="en-US" altLang="ko-KR" sz="1400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6" name="Picture 11" descr="logo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088" y="6381750"/>
            <a:ext cx="1893887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2" descr="ci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8" y="6337300"/>
            <a:ext cx="183991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6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42950" y="2130425"/>
            <a:ext cx="84201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136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30F452-B087-4257-A29B-CEEAE639D551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13521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56C53D-8AE9-4ADF-8D29-F85B348F9E96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1132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181850" y="274638"/>
            <a:ext cx="222885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274638"/>
            <a:ext cx="653415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2560E7-1BB2-4EE2-A079-728B5E01EF2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487570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idx="1"/>
          </p:nvPr>
        </p:nvSpPr>
        <p:spPr>
          <a:xfrm>
            <a:off x="495300" y="1600200"/>
            <a:ext cx="8915400" cy="4525963"/>
          </a:xfrm>
        </p:spPr>
        <p:txBody>
          <a:bodyPr/>
          <a:lstStyle/>
          <a:p>
            <a:pPr lvl="0"/>
            <a:endParaRPr lang="ko-KR" altLang="en-US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D1CF8D-C931-4FBF-B1CA-1365883E275B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6847836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/>
          </p:nvPr>
        </p:nvSpPr>
        <p:spPr>
          <a:xfrm>
            <a:off x="495300" y="274638"/>
            <a:ext cx="8915400" cy="585152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8FCE1A-AE70-49B1-8D61-3E8BADB90E17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69205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31A43A-A3A8-4F4B-B415-A3EF63DF7DD7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064090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0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FAEF8F-FBC7-4E55-86E6-4B95B3F8C55E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420427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300" y="1600200"/>
            <a:ext cx="43815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29200" y="1600200"/>
            <a:ext cx="43815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FB3577-D9E7-47F6-88C0-31C5E2D9ECFF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5398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5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5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AF8BC1-738C-4967-B722-40980404CD9B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17567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0EFEC4-5D43-43E2-842A-CC447F8E8563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82647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1A4D9E-735C-48EC-82EA-5951EFDEC4C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719782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500" y="273050"/>
            <a:ext cx="55372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0" y="1435100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888AEC-4634-4B9D-A99A-758AD44F6325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943577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E47AFE-BEA3-46F4-9E94-21609CEE9F00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75508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hyperlink" Target="http://www.kbscom.co.kr/main/main.asp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95300" y="274638"/>
            <a:ext cx="8915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 smtClean="0"/>
              <a:t>마스터 제목 스타일 편집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5300" y="1600200"/>
            <a:ext cx="89154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95300" y="6245225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고도 B" panose="02000503000000020004" pitchFamily="50" charset="-127"/>
                <a:ea typeface="고도 B" panose="02000503000000020004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84550" y="6245225"/>
            <a:ext cx="31369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고도 B" panose="02000503000000020004" pitchFamily="50" charset="-127"/>
                <a:ea typeface="고도 B" panose="02000503000000020004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99300" y="6245225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고도 B" panose="02000503000000020004" pitchFamily="50" charset="-127"/>
                <a:ea typeface="고도 B" panose="02000503000000020004" pitchFamily="50" charset="-127"/>
              </a:defRPr>
            </a:lvl1pPr>
          </a:lstStyle>
          <a:p>
            <a:pPr>
              <a:defRPr/>
            </a:pPr>
            <a:fld id="{282334AD-9F9B-4B13-97B5-B1914DFEBCFC}" type="slidenum">
              <a:rPr lang="en-US" altLang="ko-KR" smtClean="0"/>
              <a:pPr>
                <a:defRPr/>
              </a:pPr>
              <a:t>‹#›</a:t>
            </a:fld>
            <a:endParaRPr lang="en-US" altLang="ko-KR" dirty="0"/>
          </a:p>
        </p:txBody>
      </p:sp>
      <p:sp>
        <p:nvSpPr>
          <p:cNvPr id="1031" name="Line 7"/>
          <p:cNvSpPr>
            <a:spLocks noChangeShapeType="1"/>
          </p:cNvSpPr>
          <p:nvPr/>
        </p:nvSpPr>
        <p:spPr bwMode="auto">
          <a:xfrm>
            <a:off x="188913" y="6308725"/>
            <a:ext cx="9517062" cy="0"/>
          </a:xfrm>
          <a:prstGeom prst="line">
            <a:avLst/>
          </a:prstGeom>
          <a:noFill/>
          <a:ln w="28575">
            <a:solidFill>
              <a:srgbClr val="0066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36" name="Rectangle 12"/>
          <p:cNvSpPr>
            <a:spLocks noChangeArrowheads="1"/>
          </p:cNvSpPr>
          <p:nvPr/>
        </p:nvSpPr>
        <p:spPr bwMode="auto">
          <a:xfrm>
            <a:off x="3297238" y="6381750"/>
            <a:ext cx="1600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4F0DD5C8-D3EC-457E-B339-47C65F28CF4D}" type="slidenum">
              <a:rPr lang="en-US" altLang="ko-KR" sz="1400">
                <a:latin typeface="고도 M" panose="02000503000000020004" pitchFamily="50" charset="-127"/>
                <a:ea typeface="고도 M" panose="02000503000000020004" pitchFamily="50" charset="-127"/>
              </a:rPr>
              <a:pPr algn="r">
                <a:defRPr/>
              </a:pPr>
              <a:t>‹#›</a:t>
            </a:fld>
            <a:endParaRPr lang="en-US" altLang="ko-KR" sz="1400" dirty="0"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2057" name="Picture 17" descr="logo">
            <a:hlinkClick r:id="rId15"/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088" y="6381750"/>
            <a:ext cx="1893887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76" y="6404568"/>
            <a:ext cx="1170800" cy="37362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27" r:id="rId1"/>
    <p:sldLayoutId id="2147483915" r:id="rId2"/>
    <p:sldLayoutId id="2147483916" r:id="rId3"/>
    <p:sldLayoutId id="2147483917" r:id="rId4"/>
    <p:sldLayoutId id="2147483918" r:id="rId5"/>
    <p:sldLayoutId id="2147483919" r:id="rId6"/>
    <p:sldLayoutId id="2147483920" r:id="rId7"/>
    <p:sldLayoutId id="2147483921" r:id="rId8"/>
    <p:sldLayoutId id="2147483922" r:id="rId9"/>
    <p:sldLayoutId id="2147483923" r:id="rId10"/>
    <p:sldLayoutId id="2147483924" r:id="rId11"/>
    <p:sldLayoutId id="2147483925" r:id="rId12"/>
    <p:sldLayoutId id="2147483926" r:id="rId13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고도 B" panose="02000503000000020004" pitchFamily="50" charset="-127"/>
          <a:ea typeface="고도 B" panose="02000503000000020004" pitchFamily="50" charset="-127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고도 B" panose="02000503000000020004" pitchFamily="50" charset="-127"/>
          <a:ea typeface="고도 B" panose="02000503000000020004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고도 B" panose="02000503000000020004" pitchFamily="50" charset="-127"/>
          <a:ea typeface="고도 B" panose="02000503000000020004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고도 B" panose="02000503000000020004" pitchFamily="50" charset="-127"/>
          <a:ea typeface="고도 B" panose="02000503000000020004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고도 B" panose="02000503000000020004" pitchFamily="50" charset="-127"/>
          <a:ea typeface="고도 B" panose="02000503000000020004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고도 B" panose="02000503000000020004" pitchFamily="50" charset="-127"/>
          <a:ea typeface="고도 B" panose="02000503000000020004" pitchFamily="50" charset="-127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0.png"/><Relationship Id="rId5" Type="http://schemas.openxmlformats.org/officeDocument/2006/relationships/image" Target="../media/image159.png"/><Relationship Id="rId4" Type="http://schemas.openxmlformats.org/officeDocument/2006/relationships/image" Target="../media/image158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1.png"/><Relationship Id="rId5" Type="http://schemas.openxmlformats.org/officeDocument/2006/relationships/image" Target="../media/image154.png"/><Relationship Id="rId4" Type="http://schemas.openxmlformats.org/officeDocument/2006/relationships/image" Target="../media/image153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2.png"/><Relationship Id="rId4" Type="http://schemas.openxmlformats.org/officeDocument/2006/relationships/image" Target="../media/image153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4.jpeg"/><Relationship Id="rId4" Type="http://schemas.openxmlformats.org/officeDocument/2006/relationships/image" Target="../media/image163.jpeg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5.jpeg"/><Relationship Id="rId4" Type="http://schemas.openxmlformats.org/officeDocument/2006/relationships/image" Target="../media/image163.jpe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4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7.png"/><Relationship Id="rId5" Type="http://schemas.openxmlformats.org/officeDocument/2006/relationships/image" Target="../media/image154.png"/><Relationship Id="rId4" Type="http://schemas.openxmlformats.org/officeDocument/2006/relationships/image" Target="../media/image166.pn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68.png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7.png"/><Relationship Id="rId5" Type="http://schemas.openxmlformats.org/officeDocument/2006/relationships/image" Target="../media/image154.png"/><Relationship Id="rId4" Type="http://schemas.openxmlformats.org/officeDocument/2006/relationships/image" Target="../media/image166.pn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9.png"/><Relationship Id="rId5" Type="http://schemas.openxmlformats.org/officeDocument/2006/relationships/image" Target="../media/image154.png"/><Relationship Id="rId4" Type="http://schemas.openxmlformats.org/officeDocument/2006/relationships/image" Target="../media/image166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72.png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1.png"/><Relationship Id="rId5" Type="http://schemas.openxmlformats.org/officeDocument/2006/relationships/image" Target="../media/image154.png"/><Relationship Id="rId4" Type="http://schemas.openxmlformats.org/officeDocument/2006/relationships/image" Target="../media/image17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6.jpeg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3.png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5.jpeg"/><Relationship Id="rId4" Type="http://schemas.openxmlformats.org/officeDocument/2006/relationships/image" Target="../media/image174.jpeg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4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7.png"/><Relationship Id="rId4" Type="http://schemas.openxmlformats.org/officeDocument/2006/relationships/image" Target="../media/image176.png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8.jpeg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9.jpeg"/><Relationship Id="rId4" Type="http://schemas.openxmlformats.org/officeDocument/2006/relationships/image" Target="../media/image6.jpe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8.jpeg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0.jpeg"/><Relationship Id="rId4" Type="http://schemas.openxmlformats.org/officeDocument/2006/relationships/image" Target="../media/image6.jpeg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4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2.png"/><Relationship Id="rId4" Type="http://schemas.openxmlformats.org/officeDocument/2006/relationships/image" Target="../media/image181.png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3.png"/><Relationship Id="rId4" Type="http://schemas.openxmlformats.org/officeDocument/2006/relationships/image" Target="../media/image181.png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6.jpeg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4.png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5.png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4.png"/><Relationship Id="rId7" Type="http://schemas.openxmlformats.org/officeDocument/2006/relationships/image" Target="../media/image187.png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6.png"/><Relationship Id="rId5" Type="http://schemas.openxmlformats.org/officeDocument/2006/relationships/image" Target="../media/image185.png"/><Relationship Id="rId4" Type="http://schemas.openxmlformats.org/officeDocument/2006/relationships/image" Target="../media/image6.jpeg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8.png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9.png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1.png"/><Relationship Id="rId4" Type="http://schemas.openxmlformats.org/officeDocument/2006/relationships/image" Target="../media/image6.jpeg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4.png"/><Relationship Id="rId5" Type="http://schemas.openxmlformats.org/officeDocument/2006/relationships/image" Target="../media/image193.png"/><Relationship Id="rId4" Type="http://schemas.openxmlformats.org/officeDocument/2006/relationships/image" Target="../media/image192.png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jpeg"/><Relationship Id="rId5" Type="http://schemas.openxmlformats.org/officeDocument/2006/relationships/image" Target="../media/image22.png"/><Relationship Id="rId4" Type="http://schemas.openxmlformats.org/officeDocument/2006/relationships/image" Target="../media/image6.jpeg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6.png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7.png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8.png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9.png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0.png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1.png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2.png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4.xml"/><Relationship Id="rId6" Type="http://schemas.openxmlformats.org/officeDocument/2006/relationships/hyperlink" Target="mailto:ljs@kbscom.co.kr" TargetMode="External"/><Relationship Id="rId5" Type="http://schemas.openxmlformats.org/officeDocument/2006/relationships/hyperlink" Target="mailto:jslee@kbscom.co.kr" TargetMode="External"/><Relationship Id="rId4" Type="http://schemas.openxmlformats.org/officeDocument/2006/relationships/image" Target="../media/image20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4.png"/><Relationship Id="rId4" Type="http://schemas.openxmlformats.org/officeDocument/2006/relationships/image" Target="../media/image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5" Type="http://schemas.openxmlformats.org/officeDocument/2006/relationships/image" Target="../media/image25.png"/><Relationship Id="rId4" Type="http://schemas.openxmlformats.org/officeDocument/2006/relationships/image" Target="../media/image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7.png"/><Relationship Id="rId4" Type="http://schemas.openxmlformats.org/officeDocument/2006/relationships/image" Target="../media/image6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9.png"/><Relationship Id="rId4" Type="http://schemas.openxmlformats.org/officeDocument/2006/relationships/image" Target="../media/image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4.png"/><Relationship Id="rId5" Type="http://schemas.openxmlformats.org/officeDocument/2006/relationships/image" Target="../media/image37.png"/><Relationship Id="rId4" Type="http://schemas.openxmlformats.org/officeDocument/2006/relationships/image" Target="../media/image6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8.png"/><Relationship Id="rId5" Type="http://schemas.openxmlformats.org/officeDocument/2006/relationships/image" Target="../media/image48.png"/><Relationship Id="rId4" Type="http://schemas.openxmlformats.org/officeDocument/2006/relationships/image" Target="../media/image6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0.png"/><Relationship Id="rId4" Type="http://schemas.openxmlformats.org/officeDocument/2006/relationships/image" Target="../media/image5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2.png"/><Relationship Id="rId5" Type="http://schemas.openxmlformats.org/officeDocument/2006/relationships/image" Target="../media/image31.png"/><Relationship Id="rId4" Type="http://schemas.openxmlformats.org/officeDocument/2006/relationships/image" Target="../media/image6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2.png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4.png"/><Relationship Id="rId4" Type="http://schemas.openxmlformats.org/officeDocument/2006/relationships/image" Target="../media/image6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6.png"/><Relationship Id="rId5" Type="http://schemas.openxmlformats.org/officeDocument/2006/relationships/image" Target="../media/image75.png"/><Relationship Id="rId4" Type="http://schemas.openxmlformats.org/officeDocument/2006/relationships/image" Target="../media/image6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9.png"/><Relationship Id="rId5" Type="http://schemas.openxmlformats.org/officeDocument/2006/relationships/image" Target="../media/image78.png"/><Relationship Id="rId4" Type="http://schemas.openxmlformats.org/officeDocument/2006/relationships/image" Target="../media/image6.jpe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0.png"/><Relationship Id="rId4" Type="http://schemas.openxmlformats.org/officeDocument/2006/relationships/image" Target="../media/image6.jpe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1.png"/><Relationship Id="rId4" Type="http://schemas.openxmlformats.org/officeDocument/2006/relationships/image" Target="../media/image6.jpe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3.png"/><Relationship Id="rId4" Type="http://schemas.openxmlformats.org/officeDocument/2006/relationships/image" Target="../media/image6.jpe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6.png"/><Relationship Id="rId5" Type="http://schemas.openxmlformats.org/officeDocument/2006/relationships/image" Target="../media/image85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7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8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1.png"/><Relationship Id="rId5" Type="http://schemas.openxmlformats.org/officeDocument/2006/relationships/image" Target="../media/image90.png"/><Relationship Id="rId4" Type="http://schemas.openxmlformats.org/officeDocument/2006/relationships/image" Target="../media/image6.jpe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3.png"/><Relationship Id="rId4" Type="http://schemas.openxmlformats.org/officeDocument/2006/relationships/image" Target="../media/image6.jpe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4.png"/><Relationship Id="rId4" Type="http://schemas.openxmlformats.org/officeDocument/2006/relationships/image" Target="../media/image6.jpe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7.png"/><Relationship Id="rId5" Type="http://schemas.openxmlformats.org/officeDocument/2006/relationships/image" Target="../media/image96.png"/><Relationship Id="rId4" Type="http://schemas.openxmlformats.org/officeDocument/2006/relationships/image" Target="../media/image6.jpe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9.png"/><Relationship Id="rId4" Type="http://schemas.openxmlformats.org/officeDocument/2006/relationships/image" Target="../media/image6.jpe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0.png"/><Relationship Id="rId4" Type="http://schemas.openxmlformats.org/officeDocument/2006/relationships/image" Target="../media/image6.jpe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1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6.png"/><Relationship Id="rId5" Type="http://schemas.openxmlformats.org/officeDocument/2006/relationships/image" Target="../media/image105.png"/><Relationship Id="rId4" Type="http://schemas.openxmlformats.org/officeDocument/2006/relationships/image" Target="../media/image6.jpe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6.png"/><Relationship Id="rId5" Type="http://schemas.openxmlformats.org/officeDocument/2006/relationships/image" Target="../media/image105.png"/><Relationship Id="rId4" Type="http://schemas.openxmlformats.org/officeDocument/2006/relationships/image" Target="../media/image6.jpe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7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8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0.png"/><Relationship Id="rId4" Type="http://schemas.openxmlformats.org/officeDocument/2006/relationships/image" Target="../media/image6.jpe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1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jpe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jpe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3.jpeg"/><Relationship Id="rId4" Type="http://schemas.openxmlformats.org/officeDocument/2006/relationships/image" Target="../media/image6.jpe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5.png"/><Relationship Id="rId4" Type="http://schemas.openxmlformats.org/officeDocument/2006/relationships/image" Target="../media/image6.jpe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6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7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0.png"/><Relationship Id="rId5" Type="http://schemas.openxmlformats.org/officeDocument/2006/relationships/image" Target="../media/image119.png"/><Relationship Id="rId4" Type="http://schemas.openxmlformats.org/officeDocument/2006/relationships/image" Target="../media/image6.jpe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0.png"/><Relationship Id="rId5" Type="http://schemas.openxmlformats.org/officeDocument/2006/relationships/image" Target="../media/image122.png"/><Relationship Id="rId4" Type="http://schemas.openxmlformats.org/officeDocument/2006/relationships/image" Target="../media/image121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4.png"/><Relationship Id="rId4" Type="http://schemas.openxmlformats.org/officeDocument/2006/relationships/image" Target="../media/image6.jpe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5.png"/><Relationship Id="rId4" Type="http://schemas.openxmlformats.org/officeDocument/2006/relationships/image" Target="../media/image6.jpe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6.png"/><Relationship Id="rId4" Type="http://schemas.openxmlformats.org/officeDocument/2006/relationships/image" Target="../media/image7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30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9.png"/><Relationship Id="rId5" Type="http://schemas.openxmlformats.org/officeDocument/2006/relationships/image" Target="../media/image128.png"/><Relationship Id="rId4" Type="http://schemas.openxmlformats.org/officeDocument/2006/relationships/image" Target="../media/image127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34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3.png"/><Relationship Id="rId5" Type="http://schemas.openxmlformats.org/officeDocument/2006/relationships/image" Target="../media/image132.png"/><Relationship Id="rId4" Type="http://schemas.openxmlformats.org/officeDocument/2006/relationships/image" Target="../media/image131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5.png"/><Relationship Id="rId4" Type="http://schemas.openxmlformats.org/officeDocument/2006/relationships/image" Target="../media/image70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7.png"/><Relationship Id="rId5" Type="http://schemas.openxmlformats.org/officeDocument/2006/relationships/image" Target="../media/image136.png"/><Relationship Id="rId4" Type="http://schemas.openxmlformats.org/officeDocument/2006/relationships/image" Target="../media/image6.jpe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8.png"/><Relationship Id="rId4" Type="http://schemas.openxmlformats.org/officeDocument/2006/relationships/image" Target="../media/image70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1.png"/><Relationship Id="rId5" Type="http://schemas.openxmlformats.org/officeDocument/2006/relationships/image" Target="../media/image140.png"/><Relationship Id="rId4" Type="http://schemas.openxmlformats.org/officeDocument/2006/relationships/image" Target="../media/image6.jpe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2.png"/><Relationship Id="rId4" Type="http://schemas.openxmlformats.org/officeDocument/2006/relationships/image" Target="../media/image70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3.png"/><Relationship Id="rId4" Type="http://schemas.openxmlformats.org/officeDocument/2006/relationships/image" Target="../media/image142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4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6.png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7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8.png"/><Relationship Id="rId4" Type="http://schemas.openxmlformats.org/officeDocument/2006/relationships/image" Target="../media/image70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0.png"/><Relationship Id="rId4" Type="http://schemas.openxmlformats.org/officeDocument/2006/relationships/image" Target="../media/image149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jpeg"/><Relationship Id="rId4" Type="http://schemas.openxmlformats.org/officeDocument/2006/relationships/image" Target="../media/image152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4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3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5.png"/><Relationship Id="rId5" Type="http://schemas.openxmlformats.org/officeDocument/2006/relationships/image" Target="../media/image154.png"/><Relationship Id="rId4" Type="http://schemas.openxmlformats.org/officeDocument/2006/relationships/image" Target="../media/image153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6.png"/><Relationship Id="rId5" Type="http://schemas.openxmlformats.org/officeDocument/2006/relationships/image" Target="../media/image154.png"/><Relationship Id="rId4" Type="http://schemas.openxmlformats.org/officeDocument/2006/relationships/image" Target="../media/image153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7.png"/><Relationship Id="rId5" Type="http://schemas.openxmlformats.org/officeDocument/2006/relationships/image" Target="../media/image154.png"/><Relationship Id="rId4" Type="http://schemas.openxmlformats.org/officeDocument/2006/relationships/image" Target="../media/image153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8.png"/><Relationship Id="rId5" Type="http://schemas.openxmlformats.org/officeDocument/2006/relationships/image" Target="../media/image154.png"/><Relationship Id="rId4" Type="http://schemas.openxmlformats.org/officeDocument/2006/relationships/image" Target="../media/image15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ext Box 5"/>
          <p:cNvSpPr txBox="1">
            <a:spLocks noChangeArrowheads="1"/>
          </p:cNvSpPr>
          <p:nvPr/>
        </p:nvSpPr>
        <p:spPr bwMode="auto">
          <a:xfrm>
            <a:off x="4665663" y="6437313"/>
            <a:ext cx="184150" cy="304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ko-KR" altLang="ko-KR" sz="1400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28" name="Rectangle 6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29" name="Line 9"/>
          <p:cNvSpPr>
            <a:spLocks noChangeShapeType="1"/>
          </p:cNvSpPr>
          <p:nvPr/>
        </p:nvSpPr>
        <p:spPr bwMode="auto">
          <a:xfrm>
            <a:off x="458788" y="2660526"/>
            <a:ext cx="9020175" cy="0"/>
          </a:xfrm>
          <a:prstGeom prst="line">
            <a:avLst/>
          </a:prstGeom>
          <a:noFill/>
          <a:ln w="28575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30" name="Rectangle 14"/>
          <p:cNvSpPr>
            <a:spLocks noGrp="1" noChangeArrowheads="1"/>
          </p:cNvSpPr>
          <p:nvPr>
            <p:ph type="ctrTitle"/>
          </p:nvPr>
        </p:nvSpPr>
        <p:spPr>
          <a:xfrm>
            <a:off x="611188" y="2060451"/>
            <a:ext cx="8601075" cy="512763"/>
          </a:xfrm>
          <a:noFill/>
        </p:spPr>
        <p:txBody>
          <a:bodyPr lIns="72000" tIns="72000" rIns="72000" bIns="72000" anchor="b"/>
          <a:lstStyle/>
          <a:p>
            <a:pPr algn="l" eaLnBrk="1" hangingPunct="1"/>
            <a:r>
              <a:rPr lang="en-US" altLang="ko-KR" sz="2400" b="1" dirty="0" err="1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DMExpress</a:t>
            </a:r>
            <a:r>
              <a:rPr lang="en-US" altLang="ko-KR" sz="2400" b="1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GUI </a:t>
            </a:r>
            <a:r>
              <a:rPr lang="ko-KR" altLang="en-US" sz="2400" b="1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교육 자료 </a:t>
            </a:r>
            <a:r>
              <a:rPr lang="en-US" altLang="ko-KR" sz="2400" b="1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ko-KR" altLang="en-US" sz="2400" b="1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화면</a:t>
            </a:r>
          </a:p>
        </p:txBody>
      </p:sp>
      <p:sp>
        <p:nvSpPr>
          <p:cNvPr id="1031" name="Rectangle 15"/>
          <p:cNvSpPr>
            <a:spLocks noGrp="1" noChangeArrowheads="1"/>
          </p:cNvSpPr>
          <p:nvPr>
            <p:ph type="subTitle" idx="1"/>
          </p:nvPr>
        </p:nvSpPr>
        <p:spPr>
          <a:xfrm>
            <a:off x="631825" y="2836739"/>
            <a:ext cx="7512050" cy="376237"/>
          </a:xfrm>
          <a:noFill/>
        </p:spPr>
        <p:txBody>
          <a:bodyPr/>
          <a:lstStyle/>
          <a:p>
            <a:pPr algn="l" eaLnBrk="1" hangingPunct="1"/>
            <a:r>
              <a:rPr lang="ko-KR" altLang="en-US" sz="16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한국비지네스써비스</a:t>
            </a:r>
            <a:r>
              <a:rPr lang="ko-KR" alt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㈜</a:t>
            </a:r>
          </a:p>
        </p:txBody>
      </p:sp>
      <p:graphicFrame>
        <p:nvGraphicFramePr>
          <p:cNvPr id="1026" name="Object 21"/>
          <p:cNvGraphicFramePr>
            <a:graphicFrameLocks noChangeAspect="1"/>
          </p:cNvGraphicFramePr>
          <p:nvPr/>
        </p:nvGraphicFramePr>
        <p:xfrm>
          <a:off x="7905750" y="4868863"/>
          <a:ext cx="1404938" cy="1655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3" name="비트맵 이미지" r:id="rId4" imgW="2924583" imgH="3448531" progId="Paint.Picture">
                  <p:embed/>
                </p:oleObj>
              </mc:Choice>
              <mc:Fallback>
                <p:oleObj name="비트맵 이미지" r:id="rId4" imgW="2924583" imgH="3448531" progId="Paint.Picture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05750" y="4868863"/>
                        <a:ext cx="1404938" cy="1655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그림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88" y="4291012"/>
            <a:ext cx="9639300" cy="25669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2"/>
          <p:cNvSpPr>
            <a:spLocks noChangeArrowheads="1"/>
          </p:cNvSpPr>
          <p:nvPr/>
        </p:nvSpPr>
        <p:spPr bwMode="auto">
          <a:xfrm>
            <a:off x="857250" y="1225550"/>
            <a:ext cx="3951288" cy="509588"/>
          </a:xfrm>
          <a:prstGeom prst="rect">
            <a:avLst/>
          </a:prstGeom>
          <a:noFill/>
          <a:ln w="9525" algn="ctr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72000" bIns="72000" anchor="b"/>
          <a:lstStyle/>
          <a:p>
            <a:pPr marL="514350" indent="-514350" algn="r" defTabSz="785813" eaLnBrk="0" latinLnBrk="0" hangingPunct="0">
              <a:buFont typeface="굴림" pitchFamily="50" charset="-127"/>
              <a:buAutoNum type="romanUcPeriod" startAt="2"/>
            </a:pPr>
            <a:r>
              <a:rPr kumimoji="0" lang="en-US" altLang="ko-KR" sz="2400" b="1" dirty="0">
                <a:solidFill>
                  <a:srgbClr val="7889FB"/>
                </a:solidFill>
                <a:latin typeface="Arial" charset="0"/>
                <a:ea typeface="고도 B" panose="02000503000000020004" pitchFamily="50" charset="-127"/>
              </a:rPr>
              <a:t>Task Editor</a:t>
            </a:r>
            <a:endParaRPr kumimoji="0" lang="ko-KR" altLang="en-US" sz="1000" dirty="0">
              <a:latin typeface="Arial Narrow" pitchFamily="34" charset="0"/>
              <a:ea typeface="고도 B" panose="02000503000000020004" pitchFamily="50" charset="-127"/>
            </a:endParaRPr>
          </a:p>
        </p:txBody>
      </p:sp>
      <p:sp>
        <p:nvSpPr>
          <p:cNvPr id="13315" name="Rectangle 13"/>
          <p:cNvSpPr>
            <a:spLocks noChangeArrowheads="1"/>
          </p:cNvSpPr>
          <p:nvPr/>
        </p:nvSpPr>
        <p:spPr bwMode="auto">
          <a:xfrm>
            <a:off x="5141913" y="1196975"/>
            <a:ext cx="4059237" cy="4779963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rgbClr val="F7F7F7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4000" tIns="144000" rIns="72000" bIns="72000"/>
          <a:lstStyle/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>GUI</a:t>
            </a:r>
            <a:r>
              <a:rPr kumimoji="0" lang="ko-KR" altLang="en-US" sz="1400" b="1" dirty="0" smtClean="0">
                <a:latin typeface="Arial" charset="0"/>
                <a:ea typeface="고도 B" panose="02000503000000020004" pitchFamily="50" charset="-127"/>
              </a:rPr>
              <a:t> 화면</a:t>
            </a: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/>
            </a:r>
            <a:b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</a:b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>1) DB, Server </a:t>
            </a:r>
            <a:r>
              <a:rPr kumimoji="0" lang="ko-KR" altLang="en-US" sz="1400" b="1" dirty="0" smtClean="0">
                <a:latin typeface="Arial" charset="0"/>
                <a:ea typeface="고도 B" panose="02000503000000020004" pitchFamily="50" charset="-127"/>
              </a:rPr>
              <a:t>연결 방법</a:t>
            </a: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/>
            </a:r>
            <a:b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</a:b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>2) Source, Target </a:t>
            </a:r>
            <a:r>
              <a:rPr kumimoji="0" lang="ko-KR" altLang="en-US" sz="1400" b="1" dirty="0" smtClean="0">
                <a:latin typeface="Arial" charset="0"/>
                <a:ea typeface="고도 B" panose="02000503000000020004" pitchFamily="50" charset="-127"/>
              </a:rPr>
              <a:t>설정 방법</a:t>
            </a:r>
            <a:endParaRPr kumimoji="0" lang="en-US" altLang="ko-KR" sz="1400" b="1" dirty="0" smtClean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ko-KR" altLang="en-US" sz="1400" b="1" dirty="0" smtClean="0">
                <a:latin typeface="Arial" charset="0"/>
                <a:ea typeface="고도 B" panose="02000503000000020004" pitchFamily="50" charset="-127"/>
              </a:rPr>
              <a:t>기본 기능</a:t>
            </a: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/>
            </a:r>
            <a:b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</a:b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>1) COPY</a:t>
            </a:r>
            <a:b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</a:b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>2) SORT</a:t>
            </a:r>
            <a:b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</a:b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>3) MERGE</a:t>
            </a:r>
            <a:b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</a:b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>4) JOIN</a:t>
            </a:r>
            <a:b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</a:b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>5) AGGREGATE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ko-KR" altLang="en-US" sz="1400" b="1" dirty="0" smtClean="0">
                <a:latin typeface="Arial" charset="0"/>
                <a:ea typeface="고도 B" panose="02000503000000020004" pitchFamily="50" charset="-127"/>
              </a:rPr>
              <a:t>기타 기능</a:t>
            </a: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>Unload (Table to File)</a:t>
            </a: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>Load (File to Table)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 smtClean="0">
                <a:latin typeface="Arial" charset="0"/>
                <a:ea typeface="고도 B" panose="02000503000000020004" pitchFamily="50" charset="-127"/>
              </a:rPr>
              <a:t>Table  to  Table</a:t>
            </a: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ko-KR" altLang="en-US" sz="1400" b="1" dirty="0">
                <a:latin typeface="Arial" charset="0"/>
                <a:ea typeface="고도 B" panose="02000503000000020004" pitchFamily="50" charset="-127"/>
              </a:rPr>
              <a:t>변수 </a:t>
            </a:r>
            <a:r>
              <a:rPr kumimoji="0" lang="ko-KR" altLang="en-US" sz="1400" b="1" dirty="0" smtClean="0">
                <a:latin typeface="Arial" charset="0"/>
                <a:ea typeface="고도 B" panose="02000503000000020004" pitchFamily="50" charset="-127"/>
              </a:rPr>
              <a:t>처리</a:t>
            </a:r>
            <a: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  <a:t/>
            </a:r>
            <a:b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</a:br>
            <a: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  <a:t/>
            </a:r>
            <a:b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</a:b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</p:txBody>
      </p:sp>
      <p:sp>
        <p:nvSpPr>
          <p:cNvPr id="13316" name="Rectangle 14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9485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53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Unload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253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88" y="1116013"/>
            <a:ext cx="4487862" cy="425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모서리가 둥근 직사각형 13"/>
          <p:cNvSpPr/>
          <p:nvPr/>
        </p:nvSpPr>
        <p:spPr>
          <a:xfrm>
            <a:off x="200025" y="1403350"/>
            <a:ext cx="360363" cy="144463"/>
          </a:xfrm>
          <a:prstGeom prst="roundRect">
            <a:avLst/>
          </a:prstGeom>
          <a:solidFill>
            <a:srgbClr val="FFFF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3729038" y="1576388"/>
            <a:ext cx="863600" cy="288925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253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425" y="1989138"/>
            <a:ext cx="4121150" cy="3824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모서리가 둥근 직사각형 14"/>
          <p:cNvSpPr/>
          <p:nvPr/>
        </p:nvSpPr>
        <p:spPr>
          <a:xfrm>
            <a:off x="2684463" y="2247900"/>
            <a:ext cx="792162" cy="173038"/>
          </a:xfrm>
          <a:prstGeom prst="roundRect">
            <a:avLst/>
          </a:prstGeom>
          <a:solidFill>
            <a:srgbClr val="FFFF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2538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8775" y="2349500"/>
            <a:ext cx="4122738" cy="3824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355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Unload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3556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7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032625" cy="516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3132138"/>
            <a:ext cx="2203450" cy="1462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1516063" y="3357563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grpSp>
        <p:nvGrpSpPr>
          <p:cNvPr id="23560" name="그룹 14"/>
          <p:cNvGrpSpPr>
            <a:grpSpLocks/>
          </p:cNvGrpSpPr>
          <p:nvPr/>
        </p:nvGrpSpPr>
        <p:grpSpPr bwMode="auto">
          <a:xfrm>
            <a:off x="4448175" y="1700213"/>
            <a:ext cx="4489450" cy="4260850"/>
            <a:chOff x="4448944" y="1700808"/>
            <a:chExt cx="4488180" cy="4259580"/>
          </a:xfrm>
        </p:grpSpPr>
        <p:pic>
          <p:nvPicPr>
            <p:cNvPr id="23563" name="Picture 2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48944" y="1700808"/>
              <a:ext cx="4488180" cy="42595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" name="모서리가 둥근 직사각형 13"/>
            <p:cNvSpPr/>
            <p:nvPr/>
          </p:nvSpPr>
          <p:spPr>
            <a:xfrm>
              <a:off x="4953626" y="1988059"/>
              <a:ext cx="358674" cy="144420"/>
            </a:xfrm>
            <a:prstGeom prst="roundRect">
              <a:avLst/>
            </a:prstGeom>
            <a:solidFill>
              <a:srgbClr val="FFFF00">
                <a:alpha val="3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dirty="0">
                <a:latin typeface="고도 B" panose="02000503000000020004" pitchFamily="50" charset="-127"/>
                <a:ea typeface="고도 B" panose="02000503000000020004" pitchFamily="50" charset="-127"/>
              </a:endParaRPr>
            </a:p>
          </p:txBody>
        </p:sp>
      </p:grpSp>
      <p:sp>
        <p:nvSpPr>
          <p:cNvPr id="13" name="모서리가 둥근 직사각형 12"/>
          <p:cNvSpPr/>
          <p:nvPr/>
        </p:nvSpPr>
        <p:spPr>
          <a:xfrm>
            <a:off x="6465888" y="2708275"/>
            <a:ext cx="1150937" cy="360363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3" name="모서리가 둥근 사각형 설명선 22"/>
          <p:cNvSpPr/>
          <p:nvPr/>
        </p:nvSpPr>
        <p:spPr>
          <a:xfrm>
            <a:off x="7400925" y="3573463"/>
            <a:ext cx="1873250" cy="503237"/>
          </a:xfrm>
          <a:prstGeom prst="wedgeRoundRectCallout">
            <a:avLst>
              <a:gd name="adj1" fmla="val -37288"/>
              <a:gd name="adj2" fmla="val -144367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칼럼 </a:t>
            </a:r>
            <a:r>
              <a:rPr lang="ko-KR" altLang="en-US" sz="1200" b="1" dirty="0" err="1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구분자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입력 창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HEX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값 입력 가능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457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Unload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458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1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032625" cy="516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모서리가 둥근 직사각형 18"/>
          <p:cNvSpPr/>
          <p:nvPr/>
        </p:nvSpPr>
        <p:spPr>
          <a:xfrm>
            <a:off x="992188" y="3284538"/>
            <a:ext cx="6337300" cy="604837"/>
          </a:xfrm>
          <a:prstGeom prst="roundRect">
            <a:avLst/>
          </a:prstGeom>
          <a:noFill/>
          <a:ln w="19050" cap="flat" cmpd="sng" algn="ctr">
            <a:solidFill>
              <a:srgbClr val="FF0000"/>
            </a:solidFill>
            <a:prstDash val="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" name="모서리가 둥근 사각형 설명선 21"/>
          <p:cNvSpPr/>
          <p:nvPr/>
        </p:nvSpPr>
        <p:spPr>
          <a:xfrm>
            <a:off x="2810669" y="4004407"/>
            <a:ext cx="1352550" cy="792162"/>
          </a:xfrm>
          <a:prstGeom prst="wedgeRoundRectCallout">
            <a:avLst>
              <a:gd name="adj1" fmla="val -18127"/>
              <a:gd name="adj2" fmla="val -61756"/>
              <a:gd name="adj3" fmla="val 16667"/>
            </a:avLst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Unload </a:t>
            </a:r>
            <a:r>
              <a:rPr lang="ko-KR" altLang="en-US" sz="1200" b="1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작업 시</a:t>
            </a:r>
            <a:r>
              <a:rPr lang="en-US" altLang="ko-KR" sz="1200" b="1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Reformat </a:t>
            </a:r>
            <a:r>
              <a:rPr lang="ko-KR" altLang="en-US" sz="1200" b="1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필수</a:t>
            </a:r>
            <a:endParaRPr lang="ko-KR" altLang="en-US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458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7550" y="981075"/>
            <a:ext cx="5105400" cy="5227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6608763" y="4076700"/>
            <a:ext cx="2881312" cy="1728788"/>
          </a:xfrm>
          <a:prstGeom prst="roundRect">
            <a:avLst>
              <a:gd name="adj" fmla="val 4542"/>
            </a:avLst>
          </a:prstGeom>
          <a:noFill/>
          <a:ln w="19050" cap="flat" cmpd="sng" algn="ctr">
            <a:solidFill>
              <a:srgbClr val="FF0000"/>
            </a:solidFill>
            <a:prstDash val="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2" grpId="0" animBg="1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457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Unload - Sample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458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 descr="D:\Z_Temp\SyncSort\UFO\Docu\교육자료\GUI\DMEx_Pic\DMEx_Table\T2F_Unload_0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938" y="1052736"/>
            <a:ext cx="6568440" cy="478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모서리가 둥근 직사각형 10"/>
          <p:cNvSpPr/>
          <p:nvPr/>
        </p:nvSpPr>
        <p:spPr>
          <a:xfrm>
            <a:off x="848544" y="2276873"/>
            <a:ext cx="6337300" cy="432048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051" name="Picture 3" descr="D:\Z_Temp\SyncSort\UFO\Docu\교육자료\GUI\DMEx_Pic\DMEx_Table\T2F_Unload_0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75" y="1358677"/>
            <a:ext cx="5753100" cy="4808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직선 화살표 연결선 12"/>
          <p:cNvCxnSpPr/>
          <p:nvPr/>
        </p:nvCxnSpPr>
        <p:spPr>
          <a:xfrm>
            <a:off x="3452417" y="2708921"/>
            <a:ext cx="564777" cy="360039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모서리가 둥근 사각형 설명선 13"/>
          <p:cNvSpPr/>
          <p:nvPr/>
        </p:nvSpPr>
        <p:spPr>
          <a:xfrm>
            <a:off x="7185844" y="1988840"/>
            <a:ext cx="1944278" cy="749822"/>
          </a:xfrm>
          <a:prstGeom prst="wedgeRoundRectCallout">
            <a:avLst>
              <a:gd name="adj1" fmla="val -36781"/>
              <a:gd name="adj2" fmla="val 7615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DB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명과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Table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명을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직접 입력 가능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4046184" y="3013368"/>
            <a:ext cx="3787135" cy="271616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1025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6" grpId="0" animBg="1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457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Unload - Sample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458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 descr="D:\Z_Temp\SyncSort\UFO\Docu\교육자료\GUI\DMEx_Pic\DMEx_Table\T2F_Unload_0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938" y="1052736"/>
            <a:ext cx="6568440" cy="478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모서리가 둥근 직사각형 10"/>
          <p:cNvSpPr/>
          <p:nvPr/>
        </p:nvSpPr>
        <p:spPr>
          <a:xfrm>
            <a:off x="848544" y="2708920"/>
            <a:ext cx="6337300" cy="432048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3" name="직선 화살표 연결선 12"/>
          <p:cNvCxnSpPr/>
          <p:nvPr/>
        </p:nvCxnSpPr>
        <p:spPr>
          <a:xfrm>
            <a:off x="4352504" y="3182120"/>
            <a:ext cx="564777" cy="360039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모서리가 둥근 사각형 설명선 13"/>
          <p:cNvSpPr/>
          <p:nvPr/>
        </p:nvSpPr>
        <p:spPr>
          <a:xfrm>
            <a:off x="2792760" y="4185084"/>
            <a:ext cx="1944278" cy="1328976"/>
          </a:xfrm>
          <a:prstGeom prst="wedgeRoundRectCallout">
            <a:avLst>
              <a:gd name="adj1" fmla="val 59239"/>
              <a:gd name="adj2" fmla="val 24069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필요한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Table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칼럼을 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선택하고 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Target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레이아웃을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설정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3074" name="Picture 2" descr="D:\Z_Temp\SyncSort\UFO\Docu\교육자료\GUI\DMEx_Pic\DMEx_Table\T2F_Unload_05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4064" y="1038275"/>
            <a:ext cx="4736306" cy="5007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4990810" y="2708920"/>
            <a:ext cx="4498694" cy="2952328"/>
          </a:xfrm>
          <a:prstGeom prst="roundRect">
            <a:avLst>
              <a:gd name="adj" fmla="val 4407"/>
            </a:avLst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309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6" grpId="0" animBg="1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5603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4"/>
          <p:cNvSpPr txBox="1">
            <a:spLocks noChangeArrowheads="1"/>
          </p:cNvSpPr>
          <p:nvPr/>
        </p:nvSpPr>
        <p:spPr bwMode="auto">
          <a:xfrm>
            <a:off x="3479800" y="2276475"/>
            <a:ext cx="23368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r>
              <a:rPr lang="en-US" altLang="ko-KR" sz="7200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Load</a:t>
            </a:r>
            <a:endParaRPr lang="ko-KR" altLang="en-US" sz="7200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" name="모서리가 둥근 직사각형 6"/>
          <p:cNvSpPr/>
          <p:nvPr/>
        </p:nvSpPr>
        <p:spPr bwMode="auto">
          <a:xfrm>
            <a:off x="2792413" y="4086225"/>
            <a:ext cx="4000500" cy="121443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kumimoji="0" lang="ko-KR" altLang="en-US">
              <a:latin typeface="HY울릉도M" pitchFamily="18" charset="-127"/>
              <a:ea typeface="HY울릉도M" pitchFamily="18" charset="-127"/>
            </a:endParaRPr>
          </a:p>
        </p:txBody>
      </p:sp>
      <p:grpSp>
        <p:nvGrpSpPr>
          <p:cNvPr id="25606" name="Group 73"/>
          <p:cNvGrpSpPr>
            <a:grpSpLocks/>
          </p:cNvGrpSpPr>
          <p:nvPr/>
        </p:nvGrpSpPr>
        <p:grpSpPr bwMode="auto">
          <a:xfrm>
            <a:off x="3022600" y="4267200"/>
            <a:ext cx="801688" cy="811213"/>
            <a:chOff x="2739" y="997"/>
            <a:chExt cx="505" cy="511"/>
          </a:xfrm>
        </p:grpSpPr>
        <p:sp>
          <p:nvSpPr>
            <p:cNvPr id="20" name="AutoShape 41"/>
            <p:cNvSpPr>
              <a:spLocks noChangeArrowheads="1"/>
            </p:cNvSpPr>
            <p:nvPr/>
          </p:nvSpPr>
          <p:spPr bwMode="auto">
            <a:xfrm>
              <a:off x="2739" y="997"/>
              <a:ext cx="505" cy="511"/>
            </a:xfrm>
            <a:prstGeom prst="flowChartMagneticDisk">
              <a:avLst/>
            </a:prstGeom>
            <a:gradFill rotWithShape="0">
              <a:gsLst>
                <a:gs pos="0">
                  <a:srgbClr val="B8D4F5">
                    <a:gamma/>
                    <a:shade val="74118"/>
                    <a:invGamma/>
                  </a:srgbClr>
                </a:gs>
                <a:gs pos="50000">
                  <a:srgbClr val="B8D4F5"/>
                </a:gs>
                <a:gs pos="100000">
                  <a:srgbClr val="B8D4F5">
                    <a:gamma/>
                    <a:shade val="74118"/>
                    <a:invGamma/>
                  </a:srgbClr>
                </a:gs>
              </a:gsLst>
              <a:lin ang="0" scaled="1"/>
            </a:gradFill>
            <a:ln w="9525">
              <a:solidFill>
                <a:srgbClr val="FFFFFF"/>
              </a:solidFill>
              <a:round/>
              <a:headEnd/>
              <a:tailEnd/>
            </a:ln>
            <a:effectLst>
              <a:outerShdw dist="71842" dir="2700000" algn="ctr" rotWithShape="0">
                <a:srgbClr val="CCCCCC"/>
              </a:outerShdw>
            </a:effectLst>
          </p:spPr>
          <p:txBody>
            <a:bodyPr wrap="none" anchor="ctr"/>
            <a:lstStyle/>
            <a:p>
              <a:pPr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kern="0">
                <a:solidFill>
                  <a:sysClr val="windowText" lastClr="000000"/>
                </a:solidFill>
                <a:latin typeface="HY울릉도M" pitchFamily="18" charset="-127"/>
                <a:ea typeface="HY울릉도M" pitchFamily="18" charset="-127"/>
              </a:endParaRPr>
            </a:p>
          </p:txBody>
        </p:sp>
        <p:sp>
          <p:nvSpPr>
            <p:cNvPr id="21" name="Text Box 42"/>
            <p:cNvSpPr txBox="1">
              <a:spLocks noChangeArrowheads="1"/>
            </p:cNvSpPr>
            <p:nvPr/>
          </p:nvSpPr>
          <p:spPr bwMode="auto">
            <a:xfrm>
              <a:off x="2759" y="1206"/>
              <a:ext cx="431" cy="174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fontAlgn="auto" latinLnBrk="0">
                <a:spcAft>
                  <a:spcPts val="0"/>
                </a:spcAft>
                <a:defRPr/>
              </a:pPr>
              <a:r>
                <a:rPr kumimoji="0" lang="en-US" altLang="ko-KR" sz="1200" b="1" kern="0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rPr>
                <a:t>RDBMS</a:t>
              </a:r>
            </a:p>
          </p:txBody>
        </p:sp>
      </p:grpSp>
      <p:sp>
        <p:nvSpPr>
          <p:cNvPr id="25607" name="Text Box 44"/>
          <p:cNvSpPr txBox="1">
            <a:spLocks noChangeArrowheads="1"/>
          </p:cNvSpPr>
          <p:nvPr/>
        </p:nvSpPr>
        <p:spPr bwMode="auto">
          <a:xfrm>
            <a:off x="5683250" y="4521200"/>
            <a:ext cx="846138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0" hangingPunct="1"/>
            <a:r>
              <a:rPr kumimoji="0" lang="en-US" altLang="ko-KR" sz="1200" b="1">
                <a:solidFill>
                  <a:srgbClr val="000000"/>
                </a:solidFill>
                <a:latin typeface="HY울릉도M" pitchFamily="18" charset="-127"/>
                <a:ea typeface="HY울릉도M" pitchFamily="18" charset="-127"/>
              </a:rPr>
              <a:t>Flat Files</a:t>
            </a:r>
          </a:p>
        </p:txBody>
      </p:sp>
      <p:sp>
        <p:nvSpPr>
          <p:cNvPr id="11" name="AutoShape 45"/>
          <p:cNvSpPr>
            <a:spLocks noChangeArrowheads="1"/>
          </p:cNvSpPr>
          <p:nvPr/>
        </p:nvSpPr>
        <p:spPr bwMode="auto">
          <a:xfrm>
            <a:off x="3560763" y="4573588"/>
            <a:ext cx="2087562" cy="223837"/>
          </a:xfrm>
          <a:prstGeom prst="leftRightArrow">
            <a:avLst>
              <a:gd name="adj1" fmla="val 50000"/>
              <a:gd name="adj2" fmla="val 162481"/>
            </a:avLst>
          </a:prstGeom>
          <a:solidFill>
            <a:srgbClr val="67568B"/>
          </a:solidFill>
          <a:ln w="9525" algn="ctr">
            <a:solidFill>
              <a:srgbClr val="FFFFFF"/>
            </a:solidFill>
            <a:miter lim="800000"/>
            <a:headEnd/>
            <a:tailEnd/>
          </a:ln>
          <a:effectLst>
            <a:outerShdw dist="56796" dir="3806097" algn="ctr" rotWithShape="0">
              <a:srgbClr val="CCCCCC"/>
            </a:outerShdw>
          </a:effectLst>
        </p:spPr>
        <p:txBody>
          <a:bodyPr wrap="none" anchor="ctr"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000" b="1" kern="0">
              <a:solidFill>
                <a:srgbClr val="666699"/>
              </a:solidFill>
              <a:latin typeface="HY울릉도M" pitchFamily="18" charset="-127"/>
              <a:ea typeface="HY울릉도M" pitchFamily="18" charset="-127"/>
            </a:endParaRPr>
          </a:p>
        </p:txBody>
      </p:sp>
      <p:grpSp>
        <p:nvGrpSpPr>
          <p:cNvPr id="25609" name="Group 74"/>
          <p:cNvGrpSpPr>
            <a:grpSpLocks/>
          </p:cNvGrpSpPr>
          <p:nvPr/>
        </p:nvGrpSpPr>
        <p:grpSpPr bwMode="auto">
          <a:xfrm>
            <a:off x="5689600" y="4257675"/>
            <a:ext cx="801688" cy="811213"/>
            <a:chOff x="2739" y="997"/>
            <a:chExt cx="505" cy="511"/>
          </a:xfrm>
        </p:grpSpPr>
        <p:sp>
          <p:nvSpPr>
            <p:cNvPr id="18" name="AutoShape 75"/>
            <p:cNvSpPr>
              <a:spLocks noChangeArrowheads="1"/>
            </p:cNvSpPr>
            <p:nvPr/>
          </p:nvSpPr>
          <p:spPr bwMode="auto">
            <a:xfrm>
              <a:off x="2739" y="997"/>
              <a:ext cx="505" cy="511"/>
            </a:xfrm>
            <a:prstGeom prst="flowChartMagneticDisk">
              <a:avLst/>
            </a:prstGeom>
            <a:gradFill rotWithShape="0">
              <a:gsLst>
                <a:gs pos="0">
                  <a:srgbClr val="B8D4F5">
                    <a:gamma/>
                    <a:shade val="74118"/>
                    <a:invGamma/>
                  </a:srgbClr>
                </a:gs>
                <a:gs pos="50000">
                  <a:srgbClr val="B8D4F5"/>
                </a:gs>
                <a:gs pos="100000">
                  <a:srgbClr val="B8D4F5">
                    <a:gamma/>
                    <a:shade val="74118"/>
                    <a:invGamma/>
                  </a:srgbClr>
                </a:gs>
              </a:gsLst>
              <a:lin ang="0" scaled="1"/>
            </a:gradFill>
            <a:ln w="9525">
              <a:solidFill>
                <a:srgbClr val="FFFFFF"/>
              </a:solidFill>
              <a:round/>
              <a:headEnd/>
              <a:tailEnd/>
            </a:ln>
            <a:effectLst>
              <a:outerShdw dist="71842" dir="2700000" algn="ctr" rotWithShape="0">
                <a:srgbClr val="CCCCCC"/>
              </a:outerShdw>
            </a:effectLst>
          </p:spPr>
          <p:txBody>
            <a:bodyPr wrap="none" anchor="ctr"/>
            <a:lstStyle/>
            <a:p>
              <a:pPr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kern="0">
                <a:solidFill>
                  <a:sysClr val="windowText" lastClr="000000"/>
                </a:solidFill>
                <a:latin typeface="HY울릉도M" pitchFamily="18" charset="-127"/>
                <a:ea typeface="HY울릉도M" pitchFamily="18" charset="-127"/>
              </a:endParaRPr>
            </a:p>
          </p:txBody>
        </p:sp>
        <p:sp>
          <p:nvSpPr>
            <p:cNvPr id="19" name="Text Box 76"/>
            <p:cNvSpPr txBox="1">
              <a:spLocks noChangeArrowheads="1"/>
            </p:cNvSpPr>
            <p:nvPr/>
          </p:nvSpPr>
          <p:spPr bwMode="auto">
            <a:xfrm>
              <a:off x="2759" y="1206"/>
              <a:ext cx="431" cy="174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fontAlgn="auto" latinLnBrk="0">
                <a:spcAft>
                  <a:spcPts val="0"/>
                </a:spcAft>
                <a:defRPr/>
              </a:pPr>
              <a:r>
                <a:rPr kumimoji="0" lang="en-US" altLang="ko-KR" sz="1200" b="1" kern="0" dirty="0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rPr>
                <a:t>RDBMS</a:t>
              </a:r>
            </a:p>
          </p:txBody>
        </p:sp>
      </p:grpSp>
      <p:grpSp>
        <p:nvGrpSpPr>
          <p:cNvPr id="25610" name="Group 80"/>
          <p:cNvGrpSpPr>
            <a:grpSpLocks/>
          </p:cNvGrpSpPr>
          <p:nvPr/>
        </p:nvGrpSpPr>
        <p:grpSpPr bwMode="auto">
          <a:xfrm>
            <a:off x="3006725" y="4265613"/>
            <a:ext cx="865188" cy="898525"/>
            <a:chOff x="4499" y="1170"/>
            <a:chExt cx="545" cy="374"/>
          </a:xfrm>
        </p:grpSpPr>
        <p:sp>
          <p:nvSpPr>
            <p:cNvPr id="16" name="AutoShape 78"/>
            <p:cNvSpPr>
              <a:spLocks noChangeArrowheads="1"/>
            </p:cNvSpPr>
            <p:nvPr/>
          </p:nvSpPr>
          <p:spPr bwMode="auto">
            <a:xfrm>
              <a:off x="4499" y="1170"/>
              <a:ext cx="535" cy="374"/>
            </a:xfrm>
            <a:prstGeom prst="flowChartDocument">
              <a:avLst/>
            </a:prstGeom>
            <a:solidFill>
              <a:srgbClr val="F8CFA6"/>
            </a:solidFill>
            <a:ln w="9525" algn="ctr">
              <a:solidFill>
                <a:srgbClr val="FFFFFF"/>
              </a:solidFill>
              <a:miter lim="800000"/>
              <a:headEnd/>
              <a:tailEnd/>
            </a:ln>
            <a:effectLst>
              <a:outerShdw dist="81320" dir="2319588" algn="ctr" rotWithShape="0">
                <a:srgbClr val="CCCCCC"/>
              </a:outerShdw>
            </a:effectLst>
          </p:spPr>
          <p:txBody>
            <a:bodyPr wrap="none" anchor="ctr"/>
            <a:lstStyle/>
            <a:p>
              <a:pPr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kern="0">
                <a:solidFill>
                  <a:sysClr val="windowText" lastClr="000000"/>
                </a:solidFill>
                <a:latin typeface="HY울릉도M" pitchFamily="18" charset="-127"/>
                <a:ea typeface="HY울릉도M" pitchFamily="18" charset="-127"/>
              </a:endParaRPr>
            </a:p>
          </p:txBody>
        </p:sp>
        <p:sp>
          <p:nvSpPr>
            <p:cNvPr id="17" name="Text Box 79"/>
            <p:cNvSpPr txBox="1">
              <a:spLocks noChangeArrowheads="1"/>
            </p:cNvSpPr>
            <p:nvPr/>
          </p:nvSpPr>
          <p:spPr bwMode="auto">
            <a:xfrm>
              <a:off x="4511" y="1253"/>
              <a:ext cx="533" cy="115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fontAlgn="auto" latinLnBrk="0">
                <a:spcAft>
                  <a:spcPts val="0"/>
                </a:spcAft>
                <a:defRPr/>
              </a:pPr>
              <a:r>
                <a:rPr kumimoji="0" lang="en-US" altLang="ko-KR" sz="1200" b="1" kern="0" dirty="0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rPr>
                <a:t>Flat Files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662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6628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2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315200" cy="5195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3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2295525"/>
            <a:ext cx="2203450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모서리가 둥근 직사각형 7"/>
          <p:cNvSpPr/>
          <p:nvPr/>
        </p:nvSpPr>
        <p:spPr>
          <a:xfrm>
            <a:off x="1516063" y="2520950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663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6875" y="1268413"/>
            <a:ext cx="4922838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모서리가 둥근 직사각형 9"/>
          <p:cNvSpPr/>
          <p:nvPr/>
        </p:nvSpPr>
        <p:spPr>
          <a:xfrm>
            <a:off x="7977188" y="5445125"/>
            <a:ext cx="1008062" cy="287338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8121650" y="1557338"/>
            <a:ext cx="935038" cy="287337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765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765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315200" cy="5195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2295525"/>
            <a:ext cx="2203450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모서리가 둥근 직사각형 7"/>
          <p:cNvSpPr/>
          <p:nvPr/>
        </p:nvSpPr>
        <p:spPr>
          <a:xfrm>
            <a:off x="1516063" y="2520950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7656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6875" y="1268413"/>
            <a:ext cx="4922838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7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475" y="1773238"/>
            <a:ext cx="5608638" cy="4008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모서리가 둥근 직사각형 9"/>
          <p:cNvSpPr/>
          <p:nvPr/>
        </p:nvSpPr>
        <p:spPr>
          <a:xfrm>
            <a:off x="3944938" y="3141663"/>
            <a:ext cx="4679950" cy="358775"/>
          </a:xfrm>
          <a:prstGeom prst="roundRect">
            <a:avLst/>
          </a:prstGeom>
          <a:noFill/>
          <a:ln w="22225" cap="flat" cmpd="sng" algn="ctr">
            <a:solidFill>
              <a:srgbClr val="FF0000"/>
            </a:solidFill>
            <a:prstDash val="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867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8676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315200" cy="5195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2295525"/>
            <a:ext cx="2203450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모서리가 둥근 직사각형 7"/>
          <p:cNvSpPr/>
          <p:nvPr/>
        </p:nvSpPr>
        <p:spPr>
          <a:xfrm>
            <a:off x="1516063" y="2520950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868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8463" y="1271588"/>
            <a:ext cx="4922837" cy="4967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969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970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701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075" y="981075"/>
            <a:ext cx="7315200" cy="5195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70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2565400"/>
            <a:ext cx="2203450" cy="146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모서리가 둥근 직사각형 6"/>
          <p:cNvSpPr/>
          <p:nvPr/>
        </p:nvSpPr>
        <p:spPr>
          <a:xfrm>
            <a:off x="1516063" y="2933700"/>
            <a:ext cx="1295400" cy="217488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9704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9400" y="1052513"/>
            <a:ext cx="5448300" cy="5129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9572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963" y="3348038"/>
            <a:ext cx="3436937" cy="42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" dur="1000"/>
                                        <p:tgtEl>
                                          <p:spTgt spid="109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2606" y="990600"/>
            <a:ext cx="7650956" cy="5157311"/>
          </a:xfrm>
          <a:prstGeom prst="rect">
            <a:avLst/>
          </a:prstGeom>
        </p:spPr>
      </p:pic>
      <p:sp>
        <p:nvSpPr>
          <p:cNvPr id="1433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33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업무 구현 초기 화면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4340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" name="모서리가 둥근 직사각형 32"/>
          <p:cNvSpPr/>
          <p:nvPr/>
        </p:nvSpPr>
        <p:spPr>
          <a:xfrm>
            <a:off x="2239962" y="1450107"/>
            <a:ext cx="2641029" cy="4476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4" name="모서리가 둥근 사각형 설명선 33"/>
          <p:cNvSpPr/>
          <p:nvPr/>
        </p:nvSpPr>
        <p:spPr>
          <a:xfrm>
            <a:off x="166688" y="1285875"/>
            <a:ext cx="1857375" cy="1071563"/>
          </a:xfrm>
          <a:prstGeom prst="wedgeRoundRectCallout">
            <a:avLst>
              <a:gd name="adj1" fmla="val 58532"/>
              <a:gd name="adj2" fmla="val -20166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구현할 업무에 맞는 </a:t>
            </a:r>
            <a:endParaRPr lang="en-US" altLang="ko-KR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버튼 선택</a:t>
            </a:r>
            <a:endParaRPr lang="en-US" altLang="ko-KR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</a:t>
            </a: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연산</a:t>
            </a: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, Copy, Join, Merge, Sort)</a:t>
            </a:r>
            <a:endParaRPr lang="ko-KR" altLang="en-US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>
            <a:off x="4945856" y="1809751"/>
            <a:ext cx="1650207" cy="467121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6" name="모서리가 둥근 사각형 설명선 35"/>
          <p:cNvSpPr/>
          <p:nvPr/>
        </p:nvSpPr>
        <p:spPr>
          <a:xfrm>
            <a:off x="5667375" y="2357438"/>
            <a:ext cx="1857375" cy="500062"/>
          </a:xfrm>
          <a:prstGeom prst="wedgeRoundRectCallout">
            <a:avLst>
              <a:gd name="adj1" fmla="val -21980"/>
              <a:gd name="adj2" fmla="val -67785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연결할 서버와 </a:t>
            </a: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DB, </a:t>
            </a:r>
          </a:p>
          <a:p>
            <a:pPr algn="ctr">
              <a:defRPr/>
            </a:pPr>
            <a:r>
              <a:rPr lang="ko-KR" altLang="en-US" sz="1200" dirty="0" err="1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메터데이터</a:t>
            </a: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정보 입력 </a:t>
            </a:r>
          </a:p>
        </p:txBody>
      </p:sp>
      <p:sp>
        <p:nvSpPr>
          <p:cNvPr id="37" name="모서리가 둥근 직사각형 36"/>
          <p:cNvSpPr/>
          <p:nvPr/>
        </p:nvSpPr>
        <p:spPr>
          <a:xfrm>
            <a:off x="1712640" y="3717032"/>
            <a:ext cx="645988" cy="857349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312826" y="3605833"/>
            <a:ext cx="1229047" cy="1427510"/>
          </a:xfrm>
          <a:prstGeom prst="wedgeRoundRectCallout">
            <a:avLst>
              <a:gd name="adj1" fmla="val 58532"/>
              <a:gd name="adj2" fmla="val -20166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화면 프린트와 </a:t>
            </a:r>
            <a:endParaRPr lang="en-US" altLang="ko-KR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미리 보기 기능으로</a:t>
            </a:r>
            <a:endParaRPr lang="en-US" altLang="ko-KR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문서 작업에 </a:t>
            </a:r>
            <a:endParaRPr lang="en-US" altLang="ko-KR" sz="1200" dirty="0" smtClean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도움 </a:t>
            </a:r>
            <a:endParaRPr lang="ko-KR" altLang="en-US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14348" name="Picture 3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8769" y="3838337"/>
            <a:ext cx="4600575" cy="1328737"/>
          </a:xfrm>
          <a:prstGeom prst="rect">
            <a:avLst/>
          </a:prstGeom>
          <a:noFill/>
          <a:ln w="38100">
            <a:solidFill>
              <a:srgbClr val="FFC000"/>
            </a:solidFill>
            <a:prstDash val="sys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오른쪽 화살표 39"/>
          <p:cNvSpPr/>
          <p:nvPr/>
        </p:nvSpPr>
        <p:spPr>
          <a:xfrm>
            <a:off x="2375816" y="3819356"/>
            <a:ext cx="487090" cy="652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072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072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2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075" y="979488"/>
            <a:ext cx="7315200" cy="5195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072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Load - Sample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072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 descr="D:\Z_Temp\SyncSort\UFO\Docu\교육자료\GUI\DMEx_Pic\DMEx_Table\F2T_Load_0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1124744"/>
            <a:ext cx="6568440" cy="478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모서리가 둥근 직사각형 9"/>
          <p:cNvSpPr/>
          <p:nvPr/>
        </p:nvSpPr>
        <p:spPr>
          <a:xfrm>
            <a:off x="1064568" y="2754312"/>
            <a:ext cx="3456384" cy="1034728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101" name="Picture 5" descr="D:\Z_Temp\SyncSort\UFO\Docu\교육자료\GUI\DMEx_Pic\DMEx_Table\F2T_Load_04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872" y="1231989"/>
            <a:ext cx="5779294" cy="4700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모서리가 둥근 직사각형 7"/>
          <p:cNvSpPr/>
          <p:nvPr/>
        </p:nvSpPr>
        <p:spPr>
          <a:xfrm>
            <a:off x="4016896" y="3582282"/>
            <a:ext cx="5436666" cy="1214869"/>
          </a:xfrm>
          <a:prstGeom prst="roundRect">
            <a:avLst>
              <a:gd name="adj" fmla="val 5858"/>
            </a:avLst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3944888" y="4878427"/>
            <a:ext cx="3672408" cy="710813"/>
          </a:xfrm>
          <a:prstGeom prst="roundRect">
            <a:avLst>
              <a:gd name="adj" fmla="val 5858"/>
            </a:avLst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1820621" y="4260264"/>
            <a:ext cx="1944278" cy="1328976"/>
          </a:xfrm>
          <a:prstGeom prst="wedgeRoundRectCallout">
            <a:avLst>
              <a:gd name="adj1" fmla="val 59239"/>
              <a:gd name="adj2" fmla="val 24069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Commit Interval</a:t>
            </a:r>
            <a:endParaRPr lang="en-US" altLang="ko-KR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설정 화면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2310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174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48" name="TextBox 4"/>
          <p:cNvSpPr txBox="1">
            <a:spLocks noChangeArrowheads="1"/>
          </p:cNvSpPr>
          <p:nvPr/>
        </p:nvSpPr>
        <p:spPr bwMode="auto">
          <a:xfrm>
            <a:off x="1928813" y="2276475"/>
            <a:ext cx="6573979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r>
              <a:rPr lang="en-US" altLang="ko-KR" sz="7200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to Table</a:t>
            </a:r>
            <a:endParaRPr lang="ko-KR" altLang="en-US" sz="7200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grpSp>
        <p:nvGrpSpPr>
          <p:cNvPr id="31749" name="그룹 70"/>
          <p:cNvGrpSpPr>
            <a:grpSpLocks/>
          </p:cNvGrpSpPr>
          <p:nvPr/>
        </p:nvGrpSpPr>
        <p:grpSpPr bwMode="auto">
          <a:xfrm>
            <a:off x="3008313" y="4086225"/>
            <a:ext cx="4000500" cy="1214438"/>
            <a:chOff x="595282" y="4286256"/>
            <a:chExt cx="4000500" cy="1214446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595282" y="4286256"/>
              <a:ext cx="4000500" cy="121444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0">
                <a:defRPr/>
              </a:pPr>
              <a:endParaRPr kumimoji="0" lang="ko-KR" altLang="en-US">
                <a:latin typeface="HY울릉도M" pitchFamily="18" charset="-127"/>
                <a:ea typeface="HY울릉도M" pitchFamily="18" charset="-127"/>
              </a:endParaRPr>
            </a:p>
          </p:txBody>
        </p:sp>
        <p:grpSp>
          <p:nvGrpSpPr>
            <p:cNvPr id="31751" name="그룹 44"/>
            <p:cNvGrpSpPr>
              <a:grpSpLocks/>
            </p:cNvGrpSpPr>
            <p:nvPr/>
          </p:nvGrpSpPr>
          <p:grpSpPr bwMode="auto">
            <a:xfrm>
              <a:off x="809596" y="4465650"/>
              <a:ext cx="3506787" cy="820738"/>
              <a:chOff x="3017849" y="5584818"/>
              <a:chExt cx="3506787" cy="820738"/>
            </a:xfrm>
          </p:grpSpPr>
          <p:grpSp>
            <p:nvGrpSpPr>
              <p:cNvPr id="31752" name="Group 73"/>
              <p:cNvGrpSpPr>
                <a:grpSpLocks/>
              </p:cNvGrpSpPr>
              <p:nvPr/>
            </p:nvGrpSpPr>
            <p:grpSpPr bwMode="auto">
              <a:xfrm>
                <a:off x="3017849" y="5594343"/>
                <a:ext cx="801687" cy="811213"/>
                <a:chOff x="2739" y="997"/>
                <a:chExt cx="505" cy="511"/>
              </a:xfrm>
            </p:grpSpPr>
            <p:sp>
              <p:nvSpPr>
                <p:cNvPr id="17" name="AutoShape 41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>
                    <a:solidFill>
                      <a:sysClr val="windowText" lastClr="000000"/>
                    </a:solidFill>
                    <a:latin typeface="HY울릉도M" pitchFamily="18" charset="-127"/>
                    <a:ea typeface="HY울릉도M" pitchFamily="18" charset="-127"/>
                  </a:endParaRPr>
                </a:p>
              </p:txBody>
            </p:sp>
            <p:sp>
              <p:nvSpPr>
                <p:cNvPr id="18" name="Text Box 42"/>
                <p:cNvSpPr txBox="1">
                  <a:spLocks noChangeArrowheads="1"/>
                </p:cNvSpPr>
                <p:nvPr/>
              </p:nvSpPr>
              <p:spPr bwMode="auto">
                <a:xfrm>
                  <a:off x="2759" y="1206"/>
                  <a:ext cx="431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>
                      <a:solidFill>
                        <a:srgbClr val="000000"/>
                      </a:solidFill>
                      <a:latin typeface="HY울릉도M" pitchFamily="18" charset="-127"/>
                      <a:ea typeface="HY울릉도M" pitchFamily="18" charset="-127"/>
                    </a:rPr>
                    <a:t>RDBMS</a:t>
                  </a:r>
                </a:p>
              </p:txBody>
            </p:sp>
          </p:grpSp>
          <p:sp>
            <p:nvSpPr>
              <p:cNvPr id="31753" name="Text Box 44"/>
              <p:cNvSpPr txBox="1">
                <a:spLocks noChangeArrowheads="1"/>
              </p:cNvSpPr>
              <p:nvPr/>
            </p:nvSpPr>
            <p:spPr bwMode="auto">
              <a:xfrm>
                <a:off x="5678499" y="5848343"/>
                <a:ext cx="846137" cy="2746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>
                    <a:solidFill>
                      <a:srgbClr val="000000"/>
                    </a:solidFill>
                    <a:latin typeface="HY울릉도M" pitchFamily="18" charset="-127"/>
                    <a:ea typeface="HY울릉도M" pitchFamily="18" charset="-127"/>
                  </a:rPr>
                  <a:t>Flat Files</a:t>
                </a:r>
              </a:p>
            </p:txBody>
          </p:sp>
          <p:sp>
            <p:nvSpPr>
              <p:cNvPr id="11" name="AutoShape 45"/>
              <p:cNvSpPr>
                <a:spLocks noChangeArrowheads="1"/>
              </p:cNvSpPr>
              <p:nvPr/>
            </p:nvSpPr>
            <p:spPr bwMode="auto">
              <a:xfrm>
                <a:off x="3867160" y="5900727"/>
                <a:ext cx="1766887" cy="217489"/>
              </a:xfrm>
              <a:prstGeom prst="leftRightArrow">
                <a:avLst>
                  <a:gd name="adj1" fmla="val 50000"/>
                  <a:gd name="adj2" fmla="val 162481"/>
                </a:avLst>
              </a:prstGeom>
              <a:solidFill>
                <a:srgbClr val="67568B"/>
              </a:solidFill>
              <a:ln w="9525" algn="ctr">
                <a:solidFill>
                  <a:srgbClr val="FFFFFF"/>
                </a:solidFill>
                <a:miter lim="800000"/>
                <a:headEnd/>
                <a:tailEnd/>
              </a:ln>
              <a:effectLst>
                <a:outerShdw dist="56796" dir="3806097" algn="ctr" rotWithShape="0">
                  <a:srgbClr val="CCCCCC"/>
                </a:outerShdw>
              </a:effectLst>
            </p:spPr>
            <p:txBody>
              <a:bodyPr wrap="none" anchor="ctr"/>
              <a:lstStyle/>
              <a:p>
                <a:pPr fontAlgn="auto" latinLnBrk="0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sz="1000" b="1" kern="0">
                  <a:solidFill>
                    <a:srgbClr val="666699"/>
                  </a:solidFill>
                  <a:latin typeface="HY울릉도M" pitchFamily="18" charset="-127"/>
                  <a:ea typeface="HY울릉도M" pitchFamily="18" charset="-127"/>
                </a:endParaRPr>
              </a:p>
            </p:txBody>
          </p:sp>
          <p:sp>
            <p:nvSpPr>
              <p:cNvPr id="31755" name="Text Box 46"/>
              <p:cNvSpPr txBox="1">
                <a:spLocks noChangeArrowheads="1"/>
              </p:cNvSpPr>
              <p:nvPr/>
            </p:nvSpPr>
            <p:spPr bwMode="auto">
              <a:xfrm>
                <a:off x="4192599" y="5705468"/>
                <a:ext cx="184731" cy="2770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endParaRPr kumimoji="0" lang="en-US" altLang="ko-KR" sz="1200" b="1" i="1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endParaRPr>
              </a:p>
            </p:txBody>
          </p:sp>
          <p:sp>
            <p:nvSpPr>
              <p:cNvPr id="31756" name="Text Box 47"/>
              <p:cNvSpPr txBox="1">
                <a:spLocks noChangeArrowheads="1"/>
              </p:cNvSpPr>
              <p:nvPr/>
            </p:nvSpPr>
            <p:spPr bwMode="auto">
              <a:xfrm>
                <a:off x="4110049" y="6091231"/>
                <a:ext cx="184731" cy="2770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endParaRPr kumimoji="0" lang="en-US" altLang="ko-KR" sz="1200" b="1" i="1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endParaRPr>
              </a:p>
            </p:txBody>
          </p:sp>
          <p:grpSp>
            <p:nvGrpSpPr>
              <p:cNvPr id="31757" name="Group 74"/>
              <p:cNvGrpSpPr>
                <a:grpSpLocks/>
              </p:cNvGrpSpPr>
              <p:nvPr/>
            </p:nvGrpSpPr>
            <p:grpSpPr bwMode="auto">
              <a:xfrm>
                <a:off x="5684849" y="5584818"/>
                <a:ext cx="801687" cy="811213"/>
                <a:chOff x="2739" y="997"/>
                <a:chExt cx="505" cy="511"/>
              </a:xfrm>
            </p:grpSpPr>
            <p:sp>
              <p:nvSpPr>
                <p:cNvPr id="15" name="AutoShape 75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>
                    <a:solidFill>
                      <a:sysClr val="windowText" lastClr="000000"/>
                    </a:solidFill>
                    <a:latin typeface="HY울릉도M" pitchFamily="18" charset="-127"/>
                    <a:ea typeface="HY울릉도M" pitchFamily="18" charset="-127"/>
                  </a:endParaRPr>
                </a:p>
              </p:txBody>
            </p:sp>
            <p:sp>
              <p:nvSpPr>
                <p:cNvPr id="16" name="Text Box 76"/>
                <p:cNvSpPr txBox="1">
                  <a:spLocks noChangeArrowheads="1"/>
                </p:cNvSpPr>
                <p:nvPr/>
              </p:nvSpPr>
              <p:spPr bwMode="auto">
                <a:xfrm>
                  <a:off x="2759" y="1206"/>
                  <a:ext cx="431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>
                      <a:solidFill>
                        <a:srgbClr val="000000"/>
                      </a:solidFill>
                      <a:latin typeface="HY울릉도M" pitchFamily="18" charset="-127"/>
                      <a:ea typeface="HY울릉도M" pitchFamily="18" charset="-127"/>
                    </a:rPr>
                    <a:t>RDBMS</a:t>
                  </a:r>
                </a:p>
              </p:txBody>
            </p:sp>
          </p:grp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277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Table to Table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277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25" y="908050"/>
            <a:ext cx="6858000" cy="534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모서리가 둥근 직사각형 5"/>
          <p:cNvSpPr/>
          <p:nvPr/>
        </p:nvSpPr>
        <p:spPr>
          <a:xfrm>
            <a:off x="992188" y="3068638"/>
            <a:ext cx="2808287" cy="1152525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054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9113" y="1052513"/>
            <a:ext cx="5448300" cy="5129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5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Z_Temp\SyncSort\UFO\Docu\교육자료\GUI\DMEx_Pic\DMEx_Table\T2T_Insert_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518" y="1196752"/>
            <a:ext cx="6568440" cy="478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77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277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Table to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- Sample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2772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모서리가 둥근 직사각형 5"/>
          <p:cNvSpPr/>
          <p:nvPr/>
        </p:nvSpPr>
        <p:spPr>
          <a:xfrm>
            <a:off x="920552" y="2428971"/>
            <a:ext cx="2808287" cy="856014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053" name="Picture 5" descr="D:\Z_Temp\SyncSort\UFO\Docu\교육자료\GUI\DMEx_Pic\DMEx_Table\T2T_Insert_0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75" y="1173892"/>
            <a:ext cx="5753100" cy="4808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직선 화살표 연결선 11"/>
          <p:cNvCxnSpPr/>
          <p:nvPr/>
        </p:nvCxnSpPr>
        <p:spPr>
          <a:xfrm>
            <a:off x="3728864" y="2780928"/>
            <a:ext cx="490426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모서리가 둥근 직사각형 13"/>
          <p:cNvSpPr/>
          <p:nvPr/>
        </p:nvSpPr>
        <p:spPr>
          <a:xfrm>
            <a:off x="4042495" y="3567337"/>
            <a:ext cx="5519017" cy="856014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모서리가 둥근 사각형 설명선 14"/>
          <p:cNvSpPr/>
          <p:nvPr/>
        </p:nvSpPr>
        <p:spPr>
          <a:xfrm>
            <a:off x="1820621" y="3861048"/>
            <a:ext cx="1944278" cy="1328976"/>
          </a:xfrm>
          <a:prstGeom prst="wedgeRoundRectCallout">
            <a:avLst>
              <a:gd name="adj1" fmla="val 61199"/>
              <a:gd name="adj2" fmla="val -22518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필요한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칼럼만 선택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4573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Z_Temp\SyncSort\UFO\Docu\교육자료\GUI\DMEx_Pic\DMEx_Table\T2T_Insert_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518" y="1196752"/>
            <a:ext cx="6568440" cy="478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77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277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Table to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- Sample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2772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모서리가 둥근 직사각형 5"/>
          <p:cNvSpPr/>
          <p:nvPr/>
        </p:nvSpPr>
        <p:spPr>
          <a:xfrm>
            <a:off x="920552" y="3437082"/>
            <a:ext cx="2808287" cy="856014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074" name="Picture 2" descr="D:\Z_Temp\SyncSort\UFO\Docu\교육자료\GUI\DMEx_Pic\DMEx_Table\T2T_Insert_03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0735" y="1086788"/>
            <a:ext cx="5779294" cy="4700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모서리가 둥근 직사각형 13"/>
          <p:cNvSpPr/>
          <p:nvPr/>
        </p:nvSpPr>
        <p:spPr>
          <a:xfrm>
            <a:off x="4088904" y="3501008"/>
            <a:ext cx="5112568" cy="856014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2" name="직선 화살표 연결선 11"/>
          <p:cNvCxnSpPr/>
          <p:nvPr/>
        </p:nvCxnSpPr>
        <p:spPr>
          <a:xfrm>
            <a:off x="3657253" y="3919118"/>
            <a:ext cx="490426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모서리가 둥근 사각형 설명선 14"/>
          <p:cNvSpPr/>
          <p:nvPr/>
        </p:nvSpPr>
        <p:spPr>
          <a:xfrm>
            <a:off x="5385048" y="4653136"/>
            <a:ext cx="1944278" cy="1008112"/>
          </a:xfrm>
          <a:prstGeom prst="wedgeRoundRectCallout">
            <a:avLst>
              <a:gd name="adj1" fmla="val 19068"/>
              <a:gd name="adj2" fmla="val -66954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칼럼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mapping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2058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3795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6" name="TextBox 4"/>
          <p:cNvSpPr txBox="1">
            <a:spLocks noChangeArrowheads="1"/>
          </p:cNvSpPr>
          <p:nvPr/>
        </p:nvSpPr>
        <p:spPr bwMode="auto">
          <a:xfrm>
            <a:off x="2527300" y="2565400"/>
            <a:ext cx="4386137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r>
              <a:rPr lang="ko-KR" altLang="en-US" sz="7200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변 수 처 리</a:t>
            </a:r>
          </a:p>
        </p:txBody>
      </p:sp>
    </p:spTree>
    <p:extLst>
      <p:ext uri="{BB962C8B-B14F-4D97-AF65-F5344CB8AC3E}">
        <p14:creationId xmlns:p14="http://schemas.microsoft.com/office/powerpoint/2010/main" val="637879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481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변수 처리</a:t>
            </a:r>
          </a:p>
        </p:txBody>
      </p:sp>
      <p:pic>
        <p:nvPicPr>
          <p:cNvPr id="3482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968375"/>
            <a:ext cx="7315200" cy="519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1628775"/>
            <a:ext cx="4503738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584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변수 처리</a:t>
            </a:r>
          </a:p>
        </p:txBody>
      </p:sp>
      <p:pic>
        <p:nvPicPr>
          <p:cNvPr id="3584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84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968375"/>
            <a:ext cx="7315200" cy="519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모서리가 둥근 직사각형 6"/>
          <p:cNvSpPr/>
          <p:nvPr/>
        </p:nvSpPr>
        <p:spPr>
          <a:xfrm>
            <a:off x="4414838" y="1628775"/>
            <a:ext cx="576262" cy="504825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5847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9400" y="2190750"/>
            <a:ext cx="5534025" cy="406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모서리가 둥근 직사각형 8"/>
          <p:cNvSpPr/>
          <p:nvPr/>
        </p:nvSpPr>
        <p:spPr>
          <a:xfrm>
            <a:off x="4305300" y="3644900"/>
            <a:ext cx="4392613" cy="863600"/>
          </a:xfrm>
          <a:prstGeom prst="roundRect">
            <a:avLst>
              <a:gd name="adj" fmla="val 2337"/>
            </a:avLst>
          </a:prstGeom>
          <a:noFill/>
          <a:ln w="22225" cap="flat" cmpd="sng" algn="ctr">
            <a:solidFill>
              <a:srgbClr val="FF0000"/>
            </a:solidFill>
            <a:prstDash val="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12"/>
          <p:cNvSpPr>
            <a:spLocks noChangeArrowheads="1"/>
          </p:cNvSpPr>
          <p:nvPr/>
        </p:nvSpPr>
        <p:spPr bwMode="auto">
          <a:xfrm>
            <a:off x="857250" y="1225550"/>
            <a:ext cx="3951288" cy="509588"/>
          </a:xfrm>
          <a:prstGeom prst="rect">
            <a:avLst/>
          </a:prstGeom>
          <a:noFill/>
          <a:ln w="9525" algn="ctr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72000" bIns="72000" anchor="b"/>
          <a:lstStyle/>
          <a:p>
            <a:pPr marL="514350" indent="-514350" algn="r" defTabSz="785813" eaLnBrk="0" latinLnBrk="0" hangingPunct="0">
              <a:buFont typeface="굴림" pitchFamily="50" charset="-127"/>
              <a:buAutoNum type="romanUcPeriod" startAt="3"/>
            </a:pPr>
            <a:r>
              <a:rPr kumimoji="0" lang="en-US" altLang="ko-KR" sz="2400" b="1" dirty="0">
                <a:solidFill>
                  <a:srgbClr val="7889FB"/>
                </a:solidFill>
                <a:latin typeface="Arial" charset="0"/>
                <a:ea typeface="고도 B" panose="02000503000000020004" pitchFamily="50" charset="-127"/>
              </a:rPr>
              <a:t>Job Editor</a:t>
            </a:r>
            <a:endParaRPr kumimoji="0" lang="ko-KR" altLang="en-US" sz="1000" dirty="0">
              <a:latin typeface="Arial Narrow" pitchFamily="34" charset="0"/>
              <a:ea typeface="고도 B" panose="02000503000000020004" pitchFamily="50" charset="-127"/>
            </a:endParaRPr>
          </a:p>
        </p:txBody>
      </p:sp>
      <p:sp>
        <p:nvSpPr>
          <p:cNvPr id="46083" name="Rectangle 13"/>
          <p:cNvSpPr>
            <a:spLocks noChangeArrowheads="1"/>
          </p:cNvSpPr>
          <p:nvPr/>
        </p:nvSpPr>
        <p:spPr bwMode="auto">
          <a:xfrm>
            <a:off x="5141913" y="1196975"/>
            <a:ext cx="4059237" cy="4779963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rgbClr val="F7F7F7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4000" tIns="144000" rIns="72000" bIns="72000"/>
          <a:lstStyle/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ko-KR" altLang="en-US" sz="1400" b="1" dirty="0">
                <a:latin typeface="Arial" charset="0"/>
                <a:ea typeface="고도 B" panose="02000503000000020004" pitchFamily="50" charset="-127"/>
              </a:rPr>
              <a:t>초기 화면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ko-KR" altLang="en-US" sz="1400" b="1" dirty="0">
                <a:latin typeface="Arial" charset="0"/>
                <a:ea typeface="고도 B" panose="02000503000000020004" pitchFamily="50" charset="-127"/>
              </a:rPr>
              <a:t>스케줄러 기능</a:t>
            </a: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  <a:t>Job Log </a:t>
            </a:r>
            <a:r>
              <a:rPr kumimoji="0" lang="ko-KR" altLang="en-US" sz="1400" b="1" dirty="0">
                <a:latin typeface="Arial" charset="0"/>
                <a:ea typeface="고도 B" panose="02000503000000020004" pitchFamily="50" charset="-127"/>
              </a:rPr>
              <a:t>검색</a:t>
            </a: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ko-KR" altLang="en-US" sz="1400" b="1" dirty="0">
                <a:latin typeface="Arial" charset="0"/>
                <a:ea typeface="고도 B" panose="02000503000000020004" pitchFamily="50" charset="-127"/>
              </a:rPr>
              <a:t>연계된 필드</a:t>
            </a:r>
            <a: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  <a:t>, Value</a:t>
            </a:r>
            <a:r>
              <a:rPr kumimoji="0" lang="ko-KR" altLang="en-US" sz="1400" b="1" dirty="0">
                <a:latin typeface="Arial" charset="0"/>
                <a:ea typeface="고도 B" panose="02000503000000020004" pitchFamily="50" charset="-127"/>
              </a:rPr>
              <a:t> 추적</a:t>
            </a: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</p:txBody>
      </p:sp>
      <p:sp>
        <p:nvSpPr>
          <p:cNvPr id="46084" name="Rectangle 14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2606" y="990600"/>
            <a:ext cx="7650956" cy="5157311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업무 구현 초기 화면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연결 정보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모서리가 둥근 직사각형 34"/>
          <p:cNvSpPr/>
          <p:nvPr/>
        </p:nvSpPr>
        <p:spPr>
          <a:xfrm>
            <a:off x="4953000" y="1838325"/>
            <a:ext cx="648072" cy="4476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0" name="오른쪽 화살표 39"/>
          <p:cNvSpPr/>
          <p:nvPr/>
        </p:nvSpPr>
        <p:spPr>
          <a:xfrm>
            <a:off x="2914650" y="4033838"/>
            <a:ext cx="214313" cy="2857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7" name="직선 화살표 연결선 16"/>
          <p:cNvCxnSpPr>
            <a:stCxn id="35" idx="1"/>
          </p:cNvCxnSpPr>
          <p:nvPr/>
        </p:nvCxnSpPr>
        <p:spPr>
          <a:xfrm flipH="1">
            <a:off x="4050471" y="2062163"/>
            <a:ext cx="902529" cy="28733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511" y="2125659"/>
            <a:ext cx="3489960" cy="4053840"/>
          </a:xfrm>
          <a:prstGeom prst="rect">
            <a:avLst/>
          </a:prstGeom>
        </p:spPr>
      </p:pic>
      <p:sp>
        <p:nvSpPr>
          <p:cNvPr id="21" name="모서리가 둥근 직사각형 20"/>
          <p:cNvSpPr/>
          <p:nvPr/>
        </p:nvSpPr>
        <p:spPr>
          <a:xfrm>
            <a:off x="541462" y="4033838"/>
            <a:ext cx="3509009" cy="635830"/>
          </a:xfrm>
          <a:prstGeom prst="roundRect">
            <a:avLst>
              <a:gd name="adj" fmla="val 8282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6113214" y="1916832"/>
            <a:ext cx="3489960" cy="4053840"/>
            <a:chOff x="6205775" y="2157571"/>
            <a:chExt cx="3489960" cy="4053840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205775" y="2157571"/>
              <a:ext cx="3489960" cy="4053840"/>
            </a:xfrm>
            <a:prstGeom prst="rect">
              <a:avLst/>
            </a:prstGeom>
          </p:spPr>
        </p:pic>
        <p:sp>
          <p:nvSpPr>
            <p:cNvPr id="20" name="모서리가 둥근 직사각형 19"/>
            <p:cNvSpPr/>
            <p:nvPr/>
          </p:nvSpPr>
          <p:spPr>
            <a:xfrm>
              <a:off x="7645768" y="4366121"/>
              <a:ext cx="1887751" cy="405557"/>
            </a:xfrm>
            <a:prstGeom prst="roundRect">
              <a:avLst/>
            </a:prstGeom>
            <a:noFill/>
            <a:ln w="25400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dirty="0">
                <a:latin typeface="고도 B" panose="02000503000000020004" pitchFamily="50" charset="-127"/>
                <a:ea typeface="고도 B" panose="02000503000000020004" pitchFamily="50" charset="-127"/>
              </a:endParaRPr>
            </a:p>
          </p:txBody>
        </p:sp>
        <p:sp>
          <p:nvSpPr>
            <p:cNvPr id="34" name="모서리가 둥근 사각형 설명선 33"/>
            <p:cNvSpPr/>
            <p:nvPr/>
          </p:nvSpPr>
          <p:spPr>
            <a:xfrm>
              <a:off x="7883106" y="3799073"/>
              <a:ext cx="1413073" cy="481324"/>
            </a:xfrm>
            <a:prstGeom prst="wedgeRoundRectCallout">
              <a:avLst>
                <a:gd name="adj1" fmla="val 22123"/>
                <a:gd name="adj2" fmla="val 64277"/>
                <a:gd name="adj3" fmla="val 16667"/>
              </a:avLst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비밀번호를 변수 </a:t>
              </a:r>
              <a:r>
                <a:rPr lang="en-US" altLang="ko-KR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/>
              </a:r>
              <a:br>
                <a:rPr lang="en-US" altLang="ko-KR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</a:br>
              <a:r>
                <a:rPr lang="ko-KR" altLang="en-US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처리하는 경우</a:t>
              </a:r>
              <a:endPara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endParaRPr>
            </a:p>
          </p:txBody>
        </p:sp>
      </p:grpSp>
      <p:sp>
        <p:nvSpPr>
          <p:cNvPr id="22" name="모서리가 둥근 직사각형 21"/>
          <p:cNvSpPr/>
          <p:nvPr/>
        </p:nvSpPr>
        <p:spPr>
          <a:xfrm>
            <a:off x="3021806" y="5473406"/>
            <a:ext cx="936104" cy="380569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86250" y="4453800"/>
            <a:ext cx="2038350" cy="1400175"/>
          </a:xfrm>
          <a:prstGeom prst="rect">
            <a:avLst/>
          </a:prstGeom>
        </p:spPr>
      </p:pic>
      <p:cxnSp>
        <p:nvCxnSpPr>
          <p:cNvPr id="24" name="직선 화살표 연결선 23"/>
          <p:cNvCxnSpPr>
            <a:stCxn id="22" idx="3"/>
            <a:endCxn id="10" idx="1"/>
          </p:cNvCxnSpPr>
          <p:nvPr/>
        </p:nvCxnSpPr>
        <p:spPr>
          <a:xfrm flipV="1">
            <a:off x="3957910" y="5153888"/>
            <a:ext cx="328340" cy="50980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069623" y="1526562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641105" y="3642586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720816" y="5118162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9813" y="954088"/>
            <a:ext cx="7064375" cy="5189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107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7108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III. Job Editor :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업무 구현 초기 화면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7109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모서리가 둥근 사각형 설명선 33"/>
          <p:cNvSpPr/>
          <p:nvPr/>
        </p:nvSpPr>
        <p:spPr>
          <a:xfrm>
            <a:off x="166688" y="1285875"/>
            <a:ext cx="1857375" cy="1571625"/>
          </a:xfrm>
          <a:prstGeom prst="wedgeRoundRectCallout">
            <a:avLst>
              <a:gd name="adj1" fmla="val 58532"/>
              <a:gd name="adj2" fmla="val -20166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단위작업인 </a:t>
            </a:r>
            <a:r>
              <a:rPr lang="en-US" altLang="ko-KR" sz="120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Task </a:t>
            </a:r>
          </a:p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만든 후 </a:t>
            </a:r>
            <a:endParaRPr lang="en-US" altLang="ko-KR" sz="1200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여러 개의 </a:t>
            </a:r>
            <a:r>
              <a:rPr lang="en-US" altLang="ko-KR" sz="120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Task</a:t>
            </a:r>
            <a:r>
              <a:rPr lang="ko-KR" altLang="en-US" sz="120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를 </a:t>
            </a:r>
            <a:endParaRPr lang="en-US" altLang="ko-KR" sz="1200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Job Editor</a:t>
            </a:r>
            <a:r>
              <a:rPr lang="ko-KR" altLang="en-US" sz="120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에서 </a:t>
            </a:r>
            <a:endParaRPr lang="en-US" altLang="ko-KR" sz="1200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배치 후 </a:t>
            </a:r>
            <a:endParaRPr lang="en-US" altLang="ko-KR" sz="1200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작동 시키는 화면</a:t>
            </a:r>
          </a:p>
        </p:txBody>
      </p:sp>
      <p:cxnSp>
        <p:nvCxnSpPr>
          <p:cNvPr id="7" name="직선 화살표 연결선 6"/>
          <p:cNvCxnSpPr/>
          <p:nvPr/>
        </p:nvCxnSpPr>
        <p:spPr bwMode="auto">
          <a:xfrm flipV="1">
            <a:off x="5276850" y="2743200"/>
            <a:ext cx="1285875" cy="357188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  <a:headEnd type="none" w="med" len="med"/>
            <a:tailEnd type="triangle"/>
          </a:ln>
          <a:effectLst/>
        </p:spPr>
      </p:cxnSp>
      <p:cxnSp>
        <p:nvCxnSpPr>
          <p:cNvPr id="8" name="직선 화살표 연결선 7"/>
          <p:cNvCxnSpPr/>
          <p:nvPr/>
        </p:nvCxnSpPr>
        <p:spPr bwMode="auto">
          <a:xfrm rot="10800000" flipV="1">
            <a:off x="6838950" y="3571875"/>
            <a:ext cx="1543050" cy="1462088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  <a:headEnd type="none" w="med" len="med"/>
            <a:tailEnd type="triangle"/>
          </a:ln>
          <a:effectLst/>
        </p:spPr>
      </p:cxnSp>
      <p:sp>
        <p:nvSpPr>
          <p:cNvPr id="9" name="모서리가 둥근 사각형 설명선 8"/>
          <p:cNvSpPr/>
          <p:nvPr/>
        </p:nvSpPr>
        <p:spPr>
          <a:xfrm>
            <a:off x="4095750" y="3571875"/>
            <a:ext cx="1857375" cy="1571625"/>
          </a:xfrm>
          <a:prstGeom prst="wedgeRoundRectCallout">
            <a:avLst>
              <a:gd name="adj1" fmla="val 59010"/>
              <a:gd name="adj2" fmla="val -34288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Task 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연결 화살표에서 우측 마우스 클릭하고 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“Use Direct Data Flow” 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선택 시 중간 단계의 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Temp 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파일생성 하지 않고 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In-Memory </a:t>
            </a:r>
            <a:r>
              <a:rPr kumimoji="0" lang="ko-KR" altLang="en-US" sz="1200" kern="0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활용 가능</a:t>
            </a:r>
            <a:endParaRPr kumimoji="0" lang="ko-KR" altLang="en-US" sz="1200" kern="0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813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III. Job Editor :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스케줄러 사용</a:t>
            </a:r>
          </a:p>
        </p:txBody>
      </p:sp>
      <p:pic>
        <p:nvPicPr>
          <p:cNvPr id="4813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813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7138" y="1195388"/>
            <a:ext cx="4265612" cy="4592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모서리가 둥근 사각형 설명선 10"/>
          <p:cNvSpPr/>
          <p:nvPr/>
        </p:nvSpPr>
        <p:spPr>
          <a:xfrm>
            <a:off x="666750" y="2038350"/>
            <a:ext cx="1857375" cy="1428750"/>
          </a:xfrm>
          <a:prstGeom prst="wedgeRoundRectCallout">
            <a:avLst>
              <a:gd name="adj1" fmla="val 54942"/>
              <a:gd name="adj2" fmla="val 25132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작업 수행에 대한 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Schedule 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 지원</a:t>
            </a:r>
            <a:endParaRPr kumimoji="0" lang="en-US" altLang="ko-KR" sz="1200" kern="0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(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시간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, 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일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, 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월별 </a:t>
            </a:r>
            <a:endParaRPr kumimoji="0" lang="en-US" altLang="ko-KR" sz="1200" kern="0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작동 가능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)</a:t>
            </a:r>
          </a:p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타 </a:t>
            </a:r>
            <a:r>
              <a:rPr kumimoji="0" lang="ko-KR" altLang="en-US" sz="1200" kern="0" dirty="0" err="1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스캐쥴러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프로그램과 연동 가능</a:t>
            </a:r>
          </a:p>
        </p:txBody>
      </p:sp>
      <p:sp>
        <p:nvSpPr>
          <p:cNvPr id="12" name="모서리가 둥근 직사각형 11"/>
          <p:cNvSpPr/>
          <p:nvPr/>
        </p:nvSpPr>
        <p:spPr>
          <a:xfrm>
            <a:off x="2681288" y="2971800"/>
            <a:ext cx="3886200" cy="257175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2557463" y="3990975"/>
            <a:ext cx="4114800" cy="1438275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7038975" y="4019550"/>
            <a:ext cx="1857375" cy="1428750"/>
          </a:xfrm>
          <a:prstGeom prst="wedgeRoundRectCallout">
            <a:avLst>
              <a:gd name="adj1" fmla="val -64032"/>
              <a:gd name="adj2" fmla="val -21534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작업 수행 결과 별 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(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성공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, 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예외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, 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실패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)</a:t>
            </a:r>
          </a:p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선정된 담당자 메일로 전송 가능</a:t>
            </a:r>
          </a:p>
        </p:txBody>
      </p:sp>
      <p:sp>
        <p:nvSpPr>
          <p:cNvPr id="15" name="모서리가 둥근 직사각형 14"/>
          <p:cNvSpPr/>
          <p:nvPr/>
        </p:nvSpPr>
        <p:spPr>
          <a:xfrm>
            <a:off x="3290888" y="2428875"/>
            <a:ext cx="2886075" cy="209550"/>
          </a:xfrm>
          <a:prstGeom prst="roundRect">
            <a:avLst/>
          </a:prstGeom>
          <a:noFill/>
          <a:ln w="22225" cap="flat" cmpd="sng" algn="ctr">
            <a:solidFill>
              <a:srgbClr val="FF0000"/>
            </a:solidFill>
            <a:prstDash val="sys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7034213" y="2268538"/>
            <a:ext cx="1628775" cy="1000125"/>
          </a:xfrm>
          <a:prstGeom prst="wedgeRoundRectCallout">
            <a:avLst>
              <a:gd name="adj1" fmla="val -97862"/>
              <a:gd name="adj2" fmla="val -21272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수행 결과 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Log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를 </a:t>
            </a:r>
            <a:r>
              <a:rPr kumimoji="0" lang="en-US" altLang="ko-KR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XML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이나 텍스트 형태로 저장 가능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9813" y="954088"/>
            <a:ext cx="7064375" cy="5189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155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9156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III. Job Editor : </a:t>
            </a:r>
            <a:r>
              <a:rPr lang="ko-KR" altLang="en-US" dirty="0" err="1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스캐쥴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,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수행 상태 확인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</a:p>
        </p:txBody>
      </p:sp>
      <p:pic>
        <p:nvPicPr>
          <p:cNvPr id="49157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모서리가 둥근 사각형 설명선 33"/>
          <p:cNvSpPr/>
          <p:nvPr/>
        </p:nvSpPr>
        <p:spPr>
          <a:xfrm>
            <a:off x="166688" y="857250"/>
            <a:ext cx="1857375" cy="1428750"/>
          </a:xfrm>
          <a:prstGeom prst="wedgeRoundRectCallout">
            <a:avLst>
              <a:gd name="adj1" fmla="val 18019"/>
              <a:gd name="adj2" fmla="val 59132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작업 수행에 대한 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Schedule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 지원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(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시간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,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일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,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월별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작동 가능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)</a:t>
            </a: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타 </a:t>
            </a:r>
            <a:r>
              <a:rPr lang="ko-KR" altLang="en-US" sz="1200" b="1" dirty="0" err="1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스캐쥴러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프로그램과 연동 가능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2747963" y="1643063"/>
            <a:ext cx="1014412" cy="4476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916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63" y="2428875"/>
            <a:ext cx="3508375" cy="3778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9161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25" y="3500438"/>
            <a:ext cx="3565525" cy="1912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모서리가 둥근 사각형 설명선 10"/>
          <p:cNvSpPr/>
          <p:nvPr/>
        </p:nvSpPr>
        <p:spPr>
          <a:xfrm>
            <a:off x="6096000" y="857250"/>
            <a:ext cx="1857375" cy="1428750"/>
          </a:xfrm>
          <a:prstGeom prst="wedgeRoundRectCallout">
            <a:avLst>
              <a:gd name="adj1" fmla="val 18019"/>
              <a:gd name="adj2" fmla="val 59132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작업 수행에 대한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결과 확인 화면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성공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,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실패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,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경고 구분</a:t>
            </a:r>
          </a:p>
        </p:txBody>
      </p:sp>
      <p:pic>
        <p:nvPicPr>
          <p:cNvPr id="49163" name="Picture 1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4275" y="2428875"/>
            <a:ext cx="4173538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2563" y="1000125"/>
            <a:ext cx="7262812" cy="5008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0179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50180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III. Job Editor :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연계된 필드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, Value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추적</a:t>
            </a:r>
          </a:p>
        </p:txBody>
      </p:sp>
      <p:pic>
        <p:nvPicPr>
          <p:cNvPr id="50181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모서리가 둥근 사각형 설명선 33"/>
          <p:cNvSpPr/>
          <p:nvPr/>
        </p:nvSpPr>
        <p:spPr>
          <a:xfrm>
            <a:off x="4238625" y="2071688"/>
            <a:ext cx="1857375" cy="1428750"/>
          </a:xfrm>
          <a:prstGeom prst="wedgeRoundRectCallout">
            <a:avLst>
              <a:gd name="adj1" fmla="val -58391"/>
              <a:gd name="adj2" fmla="val 17132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메타데이터 정보를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통해 다른 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Task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와 연결되어 있는 필드나 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Value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값을 추적 가능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6524625" y="2214563"/>
            <a:ext cx="2143125" cy="1214437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6738938" y="3643313"/>
            <a:ext cx="1857375" cy="1428750"/>
          </a:xfrm>
          <a:prstGeom prst="wedgeRoundRectCallout">
            <a:avLst>
              <a:gd name="adj1" fmla="val -20955"/>
              <a:gd name="adj2" fmla="val -66201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데이터의 필드가 다음 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Task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의 어느 부분과 연결되어 있는지 상세 화면으로 제공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12"/>
          <p:cNvSpPr>
            <a:spLocks noChangeArrowheads="1"/>
          </p:cNvSpPr>
          <p:nvPr/>
        </p:nvSpPr>
        <p:spPr bwMode="auto">
          <a:xfrm>
            <a:off x="857250" y="1225550"/>
            <a:ext cx="3951288" cy="509588"/>
          </a:xfrm>
          <a:prstGeom prst="rect">
            <a:avLst/>
          </a:prstGeom>
          <a:noFill/>
          <a:ln w="9525" algn="ctr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72000" bIns="72000" anchor="b"/>
          <a:lstStyle/>
          <a:p>
            <a:pPr marL="514350" indent="-514350" algn="r" defTabSz="785813" eaLnBrk="0" latinLnBrk="0" hangingPunct="0">
              <a:buFont typeface="굴림" pitchFamily="50" charset="-127"/>
              <a:buAutoNum type="romanUcPeriod" startAt="4"/>
            </a:pPr>
            <a:r>
              <a:rPr kumimoji="0" lang="ko-KR" altLang="en-US" sz="2400" b="1" dirty="0">
                <a:solidFill>
                  <a:srgbClr val="7889FB"/>
                </a:solidFill>
                <a:latin typeface="Arial" charset="0"/>
                <a:ea typeface="고도 B" panose="02000503000000020004" pitchFamily="50" charset="-127"/>
              </a:rPr>
              <a:t>유용한 기능</a:t>
            </a:r>
            <a:endParaRPr kumimoji="0" lang="ko-KR" altLang="en-US" sz="1000" dirty="0">
              <a:latin typeface="Arial Narrow" pitchFamily="34" charset="0"/>
              <a:ea typeface="고도 B" panose="02000503000000020004" pitchFamily="50" charset="-127"/>
            </a:endParaRPr>
          </a:p>
        </p:txBody>
      </p:sp>
      <p:sp>
        <p:nvSpPr>
          <p:cNvPr id="51203" name="Rectangle 13"/>
          <p:cNvSpPr>
            <a:spLocks noChangeArrowheads="1"/>
          </p:cNvSpPr>
          <p:nvPr/>
        </p:nvSpPr>
        <p:spPr bwMode="auto">
          <a:xfrm>
            <a:off x="5141913" y="1196975"/>
            <a:ext cx="4059237" cy="4779963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rgbClr val="F7F7F7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4000" tIns="144000" rIns="72000" bIns="72000"/>
          <a:lstStyle/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  <a:t>Global Find</a:t>
            </a: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  <a:t>Help</a:t>
            </a:r>
            <a:r>
              <a:rPr kumimoji="0" lang="ko-KR" altLang="en-US" sz="1400" b="1" dirty="0">
                <a:latin typeface="Arial" charset="0"/>
                <a:ea typeface="고도 B" panose="02000503000000020004" pitchFamily="50" charset="-127"/>
              </a:rPr>
              <a:t> 기능</a:t>
            </a: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</p:txBody>
      </p:sp>
      <p:sp>
        <p:nvSpPr>
          <p:cNvPr id="51204" name="Rectangle 14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125" y="928688"/>
            <a:ext cx="6835775" cy="531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227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52228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IV.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유용한</a:t>
            </a:r>
            <a:r>
              <a:rPr lang="ko-KR" altLang="en-US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기능</a:t>
            </a:r>
            <a:r>
              <a:rPr lang="en-US" altLang="ko-KR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: Global Find</a:t>
            </a:r>
            <a:endParaRPr lang="ko-KR" altLang="en-US" b="1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2229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모서리가 둥근 사각형 설명선 33"/>
          <p:cNvSpPr/>
          <p:nvPr/>
        </p:nvSpPr>
        <p:spPr>
          <a:xfrm>
            <a:off x="166688" y="1071563"/>
            <a:ext cx="1857375" cy="1428750"/>
          </a:xfrm>
          <a:prstGeom prst="wedgeRoundRectCallout">
            <a:avLst>
              <a:gd name="adj1" fmla="val 54430"/>
              <a:gd name="adj2" fmla="val -25535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DMExpress Task, Job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에 사용한 정보를 검색하고 찾는 기능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2095500" y="1214438"/>
            <a:ext cx="6000750" cy="571500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1452563" y="3500438"/>
            <a:ext cx="6715125" cy="2428875"/>
          </a:xfrm>
          <a:prstGeom prst="roundRect">
            <a:avLst>
              <a:gd name="adj" fmla="val 8345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8262938" y="2857500"/>
            <a:ext cx="1476375" cy="1571625"/>
          </a:xfrm>
          <a:prstGeom prst="wedgeRoundRectCallout">
            <a:avLst>
              <a:gd name="adj1" fmla="val -58937"/>
              <a:gd name="adj2" fmla="val 19496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검색 결과를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화면을 통해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볼 수 있으며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파일로 저장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하거나 프린트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하여 재 사용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가능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0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738" y="1000125"/>
            <a:ext cx="7521575" cy="5116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1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53252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IV.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유용한 기능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: Help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3253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모서리가 둥근 사각형 설명선 33"/>
          <p:cNvSpPr/>
          <p:nvPr/>
        </p:nvSpPr>
        <p:spPr>
          <a:xfrm>
            <a:off x="166688" y="3500438"/>
            <a:ext cx="1857375" cy="1428750"/>
          </a:xfrm>
          <a:prstGeom prst="wedgeRoundRectCallout">
            <a:avLst>
              <a:gd name="adj1" fmla="val 15968"/>
              <a:gd name="adj2" fmla="val 60465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DMExpress  Help</a:t>
            </a:r>
          </a:p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버튼을 클릭 후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궁금한 버튼을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클릭하면 자세한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도움말 확인 가능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1003300" y="5143500"/>
            <a:ext cx="642938" cy="500063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325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450" y="1071563"/>
            <a:ext cx="6416675" cy="5135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모서리가 둥근 사각형 설명선 10"/>
          <p:cNvSpPr/>
          <p:nvPr/>
        </p:nvSpPr>
        <p:spPr>
          <a:xfrm>
            <a:off x="6251575" y="4286250"/>
            <a:ext cx="1476375" cy="1571625"/>
          </a:xfrm>
          <a:prstGeom prst="wedgeRoundRectCallout">
            <a:avLst>
              <a:gd name="adj1" fmla="val -26034"/>
              <a:gd name="adj2" fmla="val -69594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Condition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에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대한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도움말 화면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1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53252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IV.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유용한 기능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: Help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3253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58" y="913353"/>
            <a:ext cx="5318760" cy="4389120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/>
        </p:nvSpPr>
        <p:spPr>
          <a:xfrm>
            <a:off x="272356" y="2982890"/>
            <a:ext cx="3888556" cy="196774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4338538" y="2560467"/>
            <a:ext cx="796978" cy="216024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3729" y="918879"/>
            <a:ext cx="4160520" cy="397192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2756" y="4077072"/>
            <a:ext cx="4482465" cy="2111216"/>
          </a:xfrm>
          <a:prstGeom prst="rect">
            <a:avLst/>
          </a:prstGeom>
        </p:spPr>
      </p:pic>
      <p:sp>
        <p:nvSpPr>
          <p:cNvPr id="15" name="오른쪽 화살표 14"/>
          <p:cNvSpPr/>
          <p:nvPr/>
        </p:nvSpPr>
        <p:spPr>
          <a:xfrm>
            <a:off x="5221999" y="2061848"/>
            <a:ext cx="451082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6" name="오른쪽 화살표 15"/>
          <p:cNvSpPr/>
          <p:nvPr/>
        </p:nvSpPr>
        <p:spPr>
          <a:xfrm rot="5400000">
            <a:off x="6916951" y="3199200"/>
            <a:ext cx="606227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6134003" y="3068960"/>
            <a:ext cx="504056" cy="216024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6937433" y="4541662"/>
            <a:ext cx="2696816" cy="1335609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사각형 설명선 18"/>
          <p:cNvSpPr/>
          <p:nvPr/>
        </p:nvSpPr>
        <p:spPr>
          <a:xfrm>
            <a:off x="820777" y="3339498"/>
            <a:ext cx="2873948" cy="748546"/>
          </a:xfrm>
          <a:prstGeom prst="wedgeRoundRectCallout">
            <a:avLst>
              <a:gd name="adj1" fmla="val -21431"/>
              <a:gd name="adj2" fmla="val -7053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에러 로그를 더블클릭하거나 오른쪽의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“Detail..”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버튼을 누르면 에러에 대한 내용을 확인할 수 있음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6783350" y="2694687"/>
            <a:ext cx="2873948" cy="748546"/>
          </a:xfrm>
          <a:prstGeom prst="wedgeRoundRectCallout">
            <a:avLst>
              <a:gd name="adj1" fmla="val -52913"/>
              <a:gd name="adj2" fmla="val 11764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에러 또는 경고 메시지를 클릭하면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하단의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Help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내용을 확인 할 수 있음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7500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12"/>
          <p:cNvSpPr>
            <a:spLocks noChangeArrowheads="1"/>
          </p:cNvSpPr>
          <p:nvPr/>
        </p:nvSpPr>
        <p:spPr bwMode="auto">
          <a:xfrm>
            <a:off x="857250" y="1225550"/>
            <a:ext cx="3951288" cy="509588"/>
          </a:xfrm>
          <a:prstGeom prst="rect">
            <a:avLst/>
          </a:prstGeom>
          <a:noFill/>
          <a:ln w="9525" algn="ctr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72000" bIns="72000" anchor="b"/>
          <a:lstStyle/>
          <a:p>
            <a:pPr marL="514350" indent="-514350" algn="r" defTabSz="785813" eaLnBrk="0" latinLnBrk="0" hangingPunct="0">
              <a:buFont typeface="굴림" pitchFamily="50" charset="-127"/>
              <a:buAutoNum type="romanUcPeriod" startAt="5"/>
            </a:pPr>
            <a:r>
              <a:rPr kumimoji="0" lang="en-US" altLang="ko-KR" sz="2400" b="1" dirty="0">
                <a:solidFill>
                  <a:srgbClr val="7889FB"/>
                </a:solidFill>
                <a:latin typeface="Arial" charset="0"/>
                <a:ea typeface="고도 B" panose="02000503000000020004" pitchFamily="50" charset="-127"/>
              </a:rPr>
              <a:t>For SQL Users</a:t>
            </a:r>
            <a:endParaRPr kumimoji="0" lang="ko-KR" altLang="en-US" sz="1000" dirty="0">
              <a:latin typeface="Arial Narrow" pitchFamily="34" charset="0"/>
              <a:ea typeface="고도 B" panose="02000503000000020004" pitchFamily="50" charset="-127"/>
            </a:endParaRPr>
          </a:p>
        </p:txBody>
      </p:sp>
      <p:sp>
        <p:nvSpPr>
          <p:cNvPr id="55299" name="Rectangle 13"/>
          <p:cNvSpPr>
            <a:spLocks noChangeArrowheads="1"/>
          </p:cNvSpPr>
          <p:nvPr/>
        </p:nvSpPr>
        <p:spPr bwMode="auto">
          <a:xfrm>
            <a:off x="5141913" y="1196975"/>
            <a:ext cx="4059237" cy="4779963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rgbClr val="F7F7F7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4000" tIns="144000" rIns="72000" bIns="72000"/>
          <a:lstStyle/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  <a:t>Copy</a:t>
            </a: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  <a:t>Sort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  <a:t>Aggregate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  <a:t>Join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</p:txBody>
      </p:sp>
      <p:sp>
        <p:nvSpPr>
          <p:cNvPr id="55300" name="Rectangle 14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5632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V. For SQL Users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: Copy, Filter, Reformat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632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632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463" y="1652588"/>
            <a:ext cx="7448550" cy="3552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2606" y="990600"/>
            <a:ext cx="7650956" cy="5157311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업무 구현 초기 화면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DB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연결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정보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변수처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리</a:t>
            </a: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모서리가 둥근 직사각형 34"/>
          <p:cNvSpPr/>
          <p:nvPr/>
        </p:nvSpPr>
        <p:spPr>
          <a:xfrm>
            <a:off x="4999276" y="1844445"/>
            <a:ext cx="586580" cy="4476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4524281" y="3113006"/>
            <a:ext cx="1857375" cy="1072133"/>
          </a:xfrm>
          <a:prstGeom prst="wedgeRoundRectCallout">
            <a:avLst>
              <a:gd name="adj1" fmla="val -58904"/>
              <a:gd name="adj2" fmla="val 20913"/>
              <a:gd name="adj3" fmla="val 16667"/>
            </a:avLst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Database </a:t>
            </a: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명</a:t>
            </a: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, DB User name / Password </a:t>
            </a: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을</a:t>
            </a:r>
            <a:endParaRPr lang="en-US" altLang="ko-KR" sz="1200" dirty="0" smtClean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변수처리</a:t>
            </a:r>
            <a:endParaRPr lang="en-US" altLang="ko-KR" sz="1200" dirty="0" smtClean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</a:t>
            </a: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변수 선언은 상단 메뉴의 </a:t>
            </a: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Status</a:t>
            </a: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에서 진행</a:t>
            </a: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)</a:t>
            </a:r>
            <a:endParaRPr lang="ko-KR" altLang="en-US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cxnSp>
        <p:nvCxnSpPr>
          <p:cNvPr id="17" name="직선 화살표 연결선 16"/>
          <p:cNvCxnSpPr>
            <a:stCxn id="35" idx="1"/>
          </p:cNvCxnSpPr>
          <p:nvPr/>
        </p:nvCxnSpPr>
        <p:spPr>
          <a:xfrm flipH="1">
            <a:off x="4171763" y="2068283"/>
            <a:ext cx="827513" cy="56575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597" y="1726116"/>
            <a:ext cx="3489960" cy="4053840"/>
          </a:xfrm>
          <a:prstGeom prst="rect">
            <a:avLst/>
          </a:prstGeom>
        </p:spPr>
      </p:pic>
      <p:sp>
        <p:nvSpPr>
          <p:cNvPr id="18" name="모서리가 둥근 직사각형 17"/>
          <p:cNvSpPr/>
          <p:nvPr/>
        </p:nvSpPr>
        <p:spPr>
          <a:xfrm>
            <a:off x="624754" y="2885178"/>
            <a:ext cx="3680174" cy="1479925"/>
          </a:xfrm>
          <a:prstGeom prst="roundRect">
            <a:avLst>
              <a:gd name="adj" fmla="val 8300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099" name="Picture 3" descr="D:\Z_Temp\SyncSort\UFO\Docu\교육자료\GUI\DMEx_Pic\DMEx_Table\Master_03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5168" y="4185139"/>
            <a:ext cx="2295525" cy="1533525"/>
          </a:xfrm>
          <a:prstGeom prst="rect">
            <a:avLst/>
          </a:prstGeom>
          <a:noFill/>
          <a:ln w="254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모서리가 둥근 직사각형 19"/>
          <p:cNvSpPr/>
          <p:nvPr/>
        </p:nvSpPr>
        <p:spPr>
          <a:xfrm>
            <a:off x="3171813" y="5157626"/>
            <a:ext cx="999950" cy="287598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21" name="직선 화살표 연결선 20"/>
          <p:cNvCxnSpPr>
            <a:stCxn id="20" idx="3"/>
            <a:endCxn id="4099" idx="1"/>
          </p:cNvCxnSpPr>
          <p:nvPr/>
        </p:nvCxnSpPr>
        <p:spPr>
          <a:xfrm flipV="1">
            <a:off x="4171763" y="4951902"/>
            <a:ext cx="2293405" cy="34952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069623" y="1526562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164213" y="339430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805643" y="4808103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769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5734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V. For SQL Users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: Sort, Filter, Reformat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7348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7349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238" y="1781175"/>
            <a:ext cx="6867525" cy="329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5837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V. For SQL Users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: Summarize, Aggregate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837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837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863" y="1990725"/>
            <a:ext cx="6772275" cy="287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5939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V. For SQL Users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: Join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9396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6438" y="1862138"/>
            <a:ext cx="5953125" cy="313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6041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V. For SQL Users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: Multiple tasks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6042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421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913" y="1714500"/>
            <a:ext cx="5972175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12"/>
          <p:cNvSpPr>
            <a:spLocks noChangeArrowheads="1"/>
          </p:cNvSpPr>
          <p:nvPr/>
        </p:nvSpPr>
        <p:spPr bwMode="auto">
          <a:xfrm>
            <a:off x="857250" y="1225550"/>
            <a:ext cx="3951288" cy="509588"/>
          </a:xfrm>
          <a:prstGeom prst="rect">
            <a:avLst/>
          </a:prstGeom>
          <a:noFill/>
          <a:ln w="9525" algn="ctr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72000" bIns="72000" anchor="b"/>
          <a:lstStyle/>
          <a:p>
            <a:pPr marL="514350" indent="-514350" algn="r" defTabSz="785813" eaLnBrk="0" latinLnBrk="0" hangingPunct="0">
              <a:buFont typeface="굴림" pitchFamily="50" charset="-127"/>
              <a:buAutoNum type="romanUcPeriod" startAt="6"/>
            </a:pPr>
            <a:r>
              <a:rPr kumimoji="0" lang="en-US" altLang="ko-KR" sz="2400" b="1" dirty="0">
                <a:solidFill>
                  <a:srgbClr val="7889FB"/>
                </a:solidFill>
                <a:latin typeface="Arial" charset="0"/>
                <a:ea typeface="고도 B" panose="02000503000000020004" pitchFamily="50" charset="-127"/>
              </a:rPr>
              <a:t>For </a:t>
            </a:r>
            <a:r>
              <a:rPr kumimoji="0" lang="en-US" altLang="ko-KR" sz="2400" b="1" dirty="0" err="1">
                <a:solidFill>
                  <a:srgbClr val="7889FB"/>
                </a:solidFill>
                <a:latin typeface="Arial" charset="0"/>
                <a:ea typeface="고도 B" panose="02000503000000020004" pitchFamily="50" charset="-127"/>
              </a:rPr>
              <a:t>SyncSort</a:t>
            </a:r>
            <a:r>
              <a:rPr kumimoji="0" lang="en-US" altLang="ko-KR" sz="2400" b="1" dirty="0">
                <a:solidFill>
                  <a:srgbClr val="7889FB"/>
                </a:solidFill>
                <a:latin typeface="Arial" charset="0"/>
                <a:ea typeface="고도 B" panose="02000503000000020004" pitchFamily="50" charset="-127"/>
              </a:rPr>
              <a:t> Users</a:t>
            </a:r>
            <a:endParaRPr kumimoji="0" lang="ko-KR" altLang="en-US" sz="1000" dirty="0">
              <a:latin typeface="Arial Narrow" pitchFamily="34" charset="0"/>
              <a:ea typeface="고도 B" panose="02000503000000020004" pitchFamily="50" charset="-127"/>
            </a:endParaRPr>
          </a:p>
        </p:txBody>
      </p:sp>
      <p:sp>
        <p:nvSpPr>
          <p:cNvPr id="61443" name="Rectangle 13"/>
          <p:cNvSpPr>
            <a:spLocks noChangeArrowheads="1"/>
          </p:cNvSpPr>
          <p:nvPr/>
        </p:nvSpPr>
        <p:spPr bwMode="auto">
          <a:xfrm>
            <a:off x="5141913" y="1196975"/>
            <a:ext cx="4059237" cy="4779963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rgbClr val="F7F7F7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4000" tIns="144000" rIns="72000" bIns="72000"/>
          <a:lstStyle/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 err="1">
                <a:latin typeface="Arial" charset="0"/>
                <a:ea typeface="고도 B" panose="02000503000000020004" pitchFamily="50" charset="-127"/>
              </a:rPr>
              <a:t>SyncSort</a:t>
            </a:r>
            <a:r>
              <a:rPr kumimoji="0" lang="en-US" altLang="ko-KR" sz="1400" b="1" dirty="0">
                <a:latin typeface="Arial" charset="0"/>
                <a:ea typeface="고도 B" panose="02000503000000020004" pitchFamily="50" charset="-127"/>
              </a:rPr>
              <a:t> Scripts to </a:t>
            </a:r>
            <a:r>
              <a:rPr kumimoji="0" lang="en-US" altLang="ko-KR" sz="1400" b="1" dirty="0" err="1">
                <a:latin typeface="Arial" charset="0"/>
                <a:ea typeface="고도 B" panose="02000503000000020004" pitchFamily="50" charset="-127"/>
              </a:rPr>
              <a:t>DMExpress</a:t>
            </a: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ko-KR" altLang="en-US" sz="1400" b="1" dirty="0">
              <a:latin typeface="Arial" charset="0"/>
              <a:ea typeface="고도 B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en-US" altLang="ko-KR" sz="1400" b="1" dirty="0">
              <a:latin typeface="Arial" charset="0"/>
              <a:ea typeface="고도 B" panose="02000503000000020004" pitchFamily="50" charset="-127"/>
            </a:endParaRPr>
          </a:p>
        </p:txBody>
      </p:sp>
      <p:sp>
        <p:nvSpPr>
          <p:cNvPr id="61444" name="Rectangle 14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6246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VI. For </a:t>
            </a:r>
            <a:r>
              <a:rPr lang="en-US" altLang="ko-KR" b="1" dirty="0" err="1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SyncSort</a:t>
            </a:r>
            <a:r>
              <a:rPr lang="en-US" altLang="ko-KR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Users</a:t>
            </a:r>
            <a:r>
              <a:rPr lang="ko-KR" altLang="en-US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: Syntax</a:t>
            </a:r>
            <a:endParaRPr lang="ko-KR" altLang="en-US" b="1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62468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9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163" y="2233613"/>
            <a:ext cx="6543675" cy="2390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6349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VI. For </a:t>
            </a:r>
            <a:r>
              <a:rPr lang="en-US" altLang="ko-KR" b="1" dirty="0" err="1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SyncSort</a:t>
            </a:r>
            <a:r>
              <a:rPr lang="en-US" altLang="ko-KR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Users</a:t>
            </a:r>
            <a:r>
              <a:rPr lang="ko-KR" altLang="en-US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: Syntax</a:t>
            </a:r>
            <a:endParaRPr lang="ko-KR" altLang="en-US" b="1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6349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349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0650" y="1781175"/>
            <a:ext cx="7124700" cy="329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6451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Q&amp;A</a:t>
            </a:r>
            <a:endParaRPr lang="ko-KR" altLang="en-US" b="1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64516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519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6631" y="1203223"/>
            <a:ext cx="2781300" cy="172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4520" name="Text Box 2"/>
          <p:cNvSpPr txBox="1">
            <a:spLocks noChangeArrowheads="1"/>
          </p:cNvSpPr>
          <p:nvPr/>
        </p:nvSpPr>
        <p:spPr bwMode="auto">
          <a:xfrm>
            <a:off x="920552" y="4353895"/>
            <a:ext cx="7705956" cy="120032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endParaRPr lang="ko-KR" altLang="en-US" sz="2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eaLnBrk="1" hangingPunct="1"/>
            <a:r>
              <a:rPr lang="ko-KR" altLang="en-US" sz="2400" b="1" dirty="0"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2400" b="1" dirty="0" err="1">
                <a:latin typeface="고도 M" panose="02000503000000020004" pitchFamily="50" charset="-127"/>
                <a:ea typeface="고도 M" panose="02000503000000020004" pitchFamily="50" charset="-127"/>
              </a:rPr>
              <a:t>한국비지네스써비스</a:t>
            </a:r>
            <a:r>
              <a:rPr lang="ko-KR" altLang="en-US" sz="2400" b="1" dirty="0">
                <a:latin typeface="고도 M" panose="02000503000000020004" pitchFamily="50" charset="-127"/>
                <a:ea typeface="고도 M" panose="02000503000000020004" pitchFamily="50" charset="-127"/>
              </a:rPr>
              <a:t>㈜                    </a:t>
            </a:r>
            <a:r>
              <a:rPr lang="ko-KR" altLang="en-US" sz="2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  </a:t>
            </a:r>
            <a:r>
              <a:rPr lang="ko-KR" altLang="en-US" sz="2400" b="1" dirty="0">
                <a:latin typeface="고도 M" panose="02000503000000020004" pitchFamily="50" charset="-127"/>
                <a:ea typeface="고도 M" panose="02000503000000020004" pitchFamily="50" charset="-127"/>
              </a:rPr>
              <a:t>02-533-9505</a:t>
            </a:r>
          </a:p>
          <a:p>
            <a:pPr eaLnBrk="1" hangingPunct="1"/>
            <a:endParaRPr lang="en-US" altLang="ko-KR" sz="2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" y="3235623"/>
            <a:ext cx="9905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고도 B" panose="02000503000000020004" pitchFamily="50" charset="-127"/>
                <a:ea typeface="고도 B" panose="02000503000000020004" pitchFamily="50" charset="-127"/>
              </a:rPr>
              <a:t>개발은 </a:t>
            </a:r>
            <a:r>
              <a:rPr lang="ko-KR" altLang="en-US" sz="4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고도 B" panose="02000503000000020004" pitchFamily="50" charset="-127"/>
                <a:ea typeface="고도 B" panose="02000503000000020004" pitchFamily="50" charset="-127"/>
              </a:rPr>
              <a:t>쉽게 </a:t>
            </a:r>
            <a:r>
              <a:rPr lang="ko-KR" altLang="en-US" sz="4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고도 B" panose="02000503000000020004" pitchFamily="50" charset="-127"/>
                <a:ea typeface="고도 B" panose="02000503000000020004" pitchFamily="50" charset="-127"/>
              </a:rPr>
              <a:t>처리 시간은 짧게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6451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ko-KR" altLang="en-US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기술지원 연락처</a:t>
            </a:r>
          </a:p>
        </p:txBody>
      </p:sp>
      <p:pic>
        <p:nvPicPr>
          <p:cNvPr id="64516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519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6631" y="1203223"/>
            <a:ext cx="2781300" cy="172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4520" name="Text Box 2"/>
          <p:cNvSpPr txBox="1">
            <a:spLocks noChangeArrowheads="1"/>
          </p:cNvSpPr>
          <p:nvPr/>
        </p:nvSpPr>
        <p:spPr bwMode="auto">
          <a:xfrm>
            <a:off x="819943" y="3068960"/>
            <a:ext cx="8221663" cy="3048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endParaRPr lang="ko-KR" altLang="en-US" sz="2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eaLnBrk="1" hangingPunct="1"/>
            <a:r>
              <a:rPr lang="ko-KR" altLang="en-US" sz="2400" b="1" dirty="0"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2400" b="1" dirty="0" err="1">
                <a:latin typeface="고도 M" panose="02000503000000020004" pitchFamily="50" charset="-127"/>
                <a:ea typeface="고도 M" panose="02000503000000020004" pitchFamily="50" charset="-127"/>
              </a:rPr>
              <a:t>한국비지네스써비스</a:t>
            </a:r>
            <a:r>
              <a:rPr lang="ko-KR" altLang="en-US" sz="2400" b="1" dirty="0">
                <a:latin typeface="고도 M" panose="02000503000000020004" pitchFamily="50" charset="-127"/>
                <a:ea typeface="고도 M" panose="02000503000000020004" pitchFamily="50" charset="-127"/>
              </a:rPr>
              <a:t>㈜                    </a:t>
            </a:r>
            <a:r>
              <a:rPr lang="ko-KR" altLang="en-US" sz="2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  </a:t>
            </a:r>
            <a:r>
              <a:rPr lang="ko-KR" altLang="en-US" sz="2400" b="1" dirty="0">
                <a:latin typeface="고도 M" panose="02000503000000020004" pitchFamily="50" charset="-127"/>
                <a:ea typeface="고도 M" panose="02000503000000020004" pitchFamily="50" charset="-127"/>
              </a:rPr>
              <a:t>02-533-9505</a:t>
            </a:r>
          </a:p>
          <a:p>
            <a:pPr eaLnBrk="1" hangingPunct="1"/>
            <a:endParaRPr lang="ko-KR" altLang="en-US" sz="2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eaLnBrk="1" hangingPunct="1"/>
            <a:endParaRPr lang="ko-KR" altLang="en-US" sz="2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eaLnBrk="1" hangingPunct="1"/>
            <a:r>
              <a:rPr lang="ko-KR" altLang="en-US" sz="2400" b="1" dirty="0">
                <a:latin typeface="고도 M" panose="02000503000000020004" pitchFamily="50" charset="-127"/>
                <a:ea typeface="고도 M" panose="02000503000000020004" pitchFamily="50" charset="-127"/>
              </a:rPr>
              <a:t> 이준석 부장   </a:t>
            </a:r>
            <a:r>
              <a:rPr lang="en-US" altLang="ko-KR" sz="2400" b="1" dirty="0">
                <a:latin typeface="고도 M" panose="02000503000000020004" pitchFamily="50" charset="-127"/>
                <a:ea typeface="고도 M" panose="02000503000000020004" pitchFamily="50" charset="-127"/>
                <a:hlinkClick r:id="rId5"/>
              </a:rPr>
              <a:t>jslee@kbscom.co.kr</a:t>
            </a:r>
            <a:r>
              <a:rPr lang="en-US" altLang="ko-KR" sz="2400" b="1" dirty="0">
                <a:latin typeface="고도 M" panose="02000503000000020004" pitchFamily="50" charset="-127"/>
                <a:ea typeface="고도 M" panose="02000503000000020004" pitchFamily="50" charset="-127"/>
              </a:rPr>
              <a:t>     </a:t>
            </a:r>
            <a:r>
              <a:rPr lang="en-US" altLang="ko-KR" sz="2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en-US" altLang="ko-KR" sz="2400" b="1" dirty="0">
                <a:latin typeface="고도 M" panose="02000503000000020004" pitchFamily="50" charset="-127"/>
                <a:ea typeface="고도 M" panose="02000503000000020004" pitchFamily="50" charset="-127"/>
              </a:rPr>
              <a:t>010-5479-7541</a:t>
            </a:r>
          </a:p>
          <a:p>
            <a:pPr eaLnBrk="1" hangingPunct="1"/>
            <a:endParaRPr lang="en-US" altLang="ko-KR" sz="2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eaLnBrk="1" hangingPunct="1"/>
            <a:r>
              <a:rPr lang="ko-KR" altLang="en-US" sz="2400" b="1" dirty="0">
                <a:latin typeface="고도 M" panose="02000503000000020004" pitchFamily="50" charset="-127"/>
                <a:ea typeface="고도 M" panose="02000503000000020004" pitchFamily="50" charset="-127"/>
              </a:rPr>
              <a:t> 이준서 부</a:t>
            </a:r>
            <a:r>
              <a:rPr lang="ko-KR" altLang="en-US" sz="2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장   </a:t>
            </a:r>
            <a:r>
              <a:rPr lang="en-US" altLang="ko-KR" sz="2400" b="1" dirty="0">
                <a:latin typeface="고도 M" panose="02000503000000020004" pitchFamily="50" charset="-127"/>
                <a:ea typeface="고도 M" panose="02000503000000020004" pitchFamily="50" charset="-127"/>
                <a:hlinkClick r:id="rId6"/>
              </a:rPr>
              <a:t>ljs@kbscom.co.kr</a:t>
            </a:r>
            <a:r>
              <a:rPr lang="en-US" altLang="ko-KR" sz="2400" b="1" dirty="0">
                <a:latin typeface="고도 M" panose="02000503000000020004" pitchFamily="50" charset="-127"/>
                <a:ea typeface="고도 M" panose="02000503000000020004" pitchFamily="50" charset="-127"/>
              </a:rPr>
              <a:t>          010-3915-0728</a:t>
            </a:r>
          </a:p>
          <a:p>
            <a:pPr eaLnBrk="1" hangingPunct="1"/>
            <a:endParaRPr lang="en-US" altLang="ko-KR" sz="2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8393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496" y="1020206"/>
            <a:ext cx="7650956" cy="5157311"/>
          </a:xfrm>
          <a:prstGeom prst="rect">
            <a:avLst/>
          </a:prstGeom>
          <a:noFill/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업무 구현 초기 화면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DB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연결 정보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변수처리</a:t>
            </a: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모서리가 둥근 직사각형 34"/>
          <p:cNvSpPr/>
          <p:nvPr/>
        </p:nvSpPr>
        <p:spPr>
          <a:xfrm>
            <a:off x="890986" y="1853580"/>
            <a:ext cx="586580" cy="4476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7" name="직선 화살표 연결선 16"/>
          <p:cNvCxnSpPr>
            <a:stCxn id="35" idx="3"/>
            <a:endCxn id="2" idx="1"/>
          </p:cNvCxnSpPr>
          <p:nvPr/>
        </p:nvCxnSpPr>
        <p:spPr>
          <a:xfrm>
            <a:off x="1477566" y="2077418"/>
            <a:ext cx="2247066" cy="16840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4632" y="1566862"/>
            <a:ext cx="5318760" cy="4389120"/>
          </a:xfrm>
          <a:prstGeom prst="rect">
            <a:avLst/>
          </a:prstGeom>
        </p:spPr>
      </p:pic>
      <p:sp>
        <p:nvSpPr>
          <p:cNvPr id="18" name="모서리가 둥근 직사각형 17"/>
          <p:cNvSpPr/>
          <p:nvPr/>
        </p:nvSpPr>
        <p:spPr>
          <a:xfrm>
            <a:off x="3915917" y="3295054"/>
            <a:ext cx="2952328" cy="432048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4469060" y="3928157"/>
            <a:ext cx="1990626" cy="904676"/>
          </a:xfrm>
          <a:prstGeom prst="wedgeRoundRectCallout">
            <a:avLst>
              <a:gd name="adj1" fmla="val -20442"/>
              <a:gd name="adj2" fmla="val -67040"/>
              <a:gd name="adj3" fmla="val 16667"/>
            </a:avLst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변수이름 과 </a:t>
            </a: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Value</a:t>
            </a: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를 정의</a:t>
            </a:r>
            <a:endParaRPr lang="ko-KR" altLang="en-US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9" name="모서리가 둥근 사각형 설명선 18"/>
          <p:cNvSpPr/>
          <p:nvPr/>
        </p:nvSpPr>
        <p:spPr>
          <a:xfrm>
            <a:off x="4840485" y="1797510"/>
            <a:ext cx="2232026" cy="759903"/>
          </a:xfrm>
          <a:prstGeom prst="wedgeRoundRectCallout">
            <a:avLst>
              <a:gd name="adj1" fmla="val -37365"/>
              <a:gd name="adj2" fmla="val 66636"/>
              <a:gd name="adj3" fmla="val 16667"/>
            </a:avLst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두 번째 탭의 </a:t>
            </a:r>
            <a:endParaRPr lang="en-US" altLang="ko-KR" sz="1200" dirty="0" smtClean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“Environment Variables” </a:t>
            </a:r>
          </a:p>
          <a:p>
            <a:pPr algn="ctr">
              <a:defRPr/>
            </a:pP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</a:t>
            </a:r>
            <a:endParaRPr lang="ko-KR" altLang="en-US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8106" y="3623431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37407" y="1645530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483673" y="2348880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5949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2606" y="990600"/>
            <a:ext cx="7650956" cy="5157311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업무 구현 초기 화면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연결 정보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모서리가 둥근 직사각형 34"/>
          <p:cNvSpPr/>
          <p:nvPr/>
        </p:nvSpPr>
        <p:spPr>
          <a:xfrm>
            <a:off x="5453062" y="1838325"/>
            <a:ext cx="652065" cy="4476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0" name="오른쪽 화살표 39"/>
          <p:cNvSpPr/>
          <p:nvPr/>
        </p:nvSpPr>
        <p:spPr>
          <a:xfrm>
            <a:off x="3491507" y="3971558"/>
            <a:ext cx="214313" cy="2857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9" name="직선 화살표 연결선 18"/>
          <p:cNvCxnSpPr>
            <a:stCxn id="35" idx="2"/>
          </p:cNvCxnSpPr>
          <p:nvPr/>
        </p:nvCxnSpPr>
        <p:spPr>
          <a:xfrm flipH="1">
            <a:off x="4682462" y="2286000"/>
            <a:ext cx="1096633" cy="135902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2981" y="2420888"/>
            <a:ext cx="3459480" cy="3672840"/>
          </a:xfrm>
          <a:prstGeom prst="rect">
            <a:avLst/>
          </a:prstGeom>
        </p:spPr>
      </p:pic>
      <p:sp>
        <p:nvSpPr>
          <p:cNvPr id="38" name="모서리가 둥근 사각형 설명선 37"/>
          <p:cNvSpPr/>
          <p:nvPr/>
        </p:nvSpPr>
        <p:spPr>
          <a:xfrm>
            <a:off x="3514377" y="2485181"/>
            <a:ext cx="2014687" cy="863600"/>
          </a:xfrm>
          <a:prstGeom prst="wedgeRoundRectCallout">
            <a:avLst>
              <a:gd name="adj1" fmla="val -24032"/>
              <a:gd name="adj2" fmla="val 58056"/>
              <a:gd name="adj3" fmla="val 16667"/>
            </a:avLst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서버 연결 정보 설정</a:t>
            </a:r>
            <a:endParaRPr lang="en-US" altLang="ko-KR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</a:t>
            </a: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ftp </a:t>
            </a: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또는</a:t>
            </a: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en-US" altLang="ko-KR" sz="1200" dirty="0" err="1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sftp</a:t>
            </a: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로 </a:t>
            </a: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서버 연결</a:t>
            </a: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)</a:t>
            </a:r>
            <a:endParaRPr lang="ko-KR" altLang="en-US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3555937" y="5493052"/>
            <a:ext cx="1033217" cy="309593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1118319" y="3769786"/>
            <a:ext cx="3564142" cy="201772"/>
          </a:xfrm>
          <a:prstGeom prst="roundRect">
            <a:avLst>
              <a:gd name="adj" fmla="val 8282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8084" y="3927302"/>
            <a:ext cx="2038350" cy="1400175"/>
          </a:xfrm>
          <a:prstGeom prst="rect">
            <a:avLst/>
          </a:prstGeom>
        </p:spPr>
      </p:pic>
      <p:cxnSp>
        <p:nvCxnSpPr>
          <p:cNvPr id="23" name="직선 화살표 연결선 22"/>
          <p:cNvCxnSpPr>
            <a:stCxn id="20" idx="3"/>
            <a:endCxn id="22" idx="1"/>
          </p:cNvCxnSpPr>
          <p:nvPr/>
        </p:nvCxnSpPr>
        <p:spPr>
          <a:xfrm flipV="1">
            <a:off x="4589154" y="4627390"/>
            <a:ext cx="1038930" cy="102045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313353" y="5120451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799502" y="2245359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322909" y="3999686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5479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72" y="1138554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업무 구현 초기 화면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TEMP </a:t>
            </a:r>
            <a:r>
              <a:rPr lang="ko-KR" altLang="en-US" dirty="0" err="1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디렉토리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지정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모서리가 둥근 직사각형 34"/>
          <p:cNvSpPr/>
          <p:nvPr/>
        </p:nvSpPr>
        <p:spPr>
          <a:xfrm>
            <a:off x="3992960" y="1412776"/>
            <a:ext cx="586580" cy="4476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056" y="2924924"/>
            <a:ext cx="3274695" cy="1440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모서리가 둥근 직사각형 17"/>
          <p:cNvSpPr/>
          <p:nvPr/>
        </p:nvSpPr>
        <p:spPr>
          <a:xfrm>
            <a:off x="5385047" y="3519010"/>
            <a:ext cx="2304257" cy="342038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5471889" y="4077072"/>
            <a:ext cx="2217415" cy="1072133"/>
          </a:xfrm>
          <a:prstGeom prst="wedgeRoundRectCallout">
            <a:avLst>
              <a:gd name="adj1" fmla="val -20442"/>
              <a:gd name="adj2" fmla="val -67040"/>
              <a:gd name="adj3" fmla="val 16667"/>
            </a:avLst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SORT, JOIN </a:t>
            </a: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작업 시 사용 할 </a:t>
            </a:r>
            <a:endParaRPr lang="en-US" altLang="ko-KR" sz="1200" dirty="0" smtClean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 temp </a:t>
            </a:r>
            <a:r>
              <a:rPr lang="ko-KR" altLang="en-US" sz="1200" dirty="0" smtClean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디렉토리 지정</a:t>
            </a:r>
            <a:endParaRPr lang="ko-KR" altLang="en-US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5611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686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8" name="TextBox 4"/>
          <p:cNvSpPr txBox="1">
            <a:spLocks noChangeArrowheads="1"/>
          </p:cNvSpPr>
          <p:nvPr/>
        </p:nvSpPr>
        <p:spPr bwMode="auto">
          <a:xfrm>
            <a:off x="0" y="2565400"/>
            <a:ext cx="987742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/>
            <a:r>
              <a:rPr lang="en-US" altLang="ko-KR" sz="7200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 &amp; Target</a:t>
            </a:r>
            <a:endParaRPr lang="ko-KR" altLang="en-US" sz="7200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9195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590" y="954840"/>
            <a:ext cx="6672453" cy="5233607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Delimited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7518" y="1196752"/>
            <a:ext cx="3819525" cy="4495800"/>
          </a:xfrm>
          <a:prstGeom prst="rect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모서리가 둥근 직사각형 6"/>
          <p:cNvSpPr/>
          <p:nvPr/>
        </p:nvSpPr>
        <p:spPr>
          <a:xfrm>
            <a:off x="642538" y="2276872"/>
            <a:ext cx="2364980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8487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Delimited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636" y="990253"/>
            <a:ext cx="7443788" cy="508635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1610" y="2377455"/>
            <a:ext cx="2324100" cy="198882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01952" y="2264602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8693" y="1211778"/>
            <a:ext cx="4815840" cy="488442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30376" y="2598986"/>
            <a:ext cx="3947160" cy="304800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6293163" y="3192323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" name="오른쪽 화살표 8"/>
          <p:cNvSpPr/>
          <p:nvPr/>
        </p:nvSpPr>
        <p:spPr>
          <a:xfrm>
            <a:off x="3332781" y="2865227"/>
            <a:ext cx="288032" cy="906692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967801" y="2594396"/>
            <a:ext cx="2364980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4" name="모서리가 둥근 직사각형 23"/>
          <p:cNvSpPr/>
          <p:nvPr/>
        </p:nvSpPr>
        <p:spPr>
          <a:xfrm>
            <a:off x="7536215" y="1500714"/>
            <a:ext cx="773343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217700" y="127424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8966093" y="4605387"/>
            <a:ext cx="773343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5835841" y="3501008"/>
            <a:ext cx="3941695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730291" y="4299430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❹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1065523" y="4479128"/>
            <a:ext cx="1857375" cy="1000125"/>
          </a:xfrm>
          <a:prstGeom prst="wedgeRoundRectCallout">
            <a:avLst>
              <a:gd name="adj1" fmla="val 1699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데이터 유형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 화면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4" name="모서리가 둥근 사각형 설명선 33"/>
          <p:cNvSpPr/>
          <p:nvPr/>
        </p:nvSpPr>
        <p:spPr>
          <a:xfrm>
            <a:off x="3874096" y="5267052"/>
            <a:ext cx="1857375" cy="809551"/>
          </a:xfrm>
          <a:prstGeom prst="wedgeRoundRectCallout">
            <a:avLst>
              <a:gd name="adj1" fmla="val 59046"/>
              <a:gd name="adj2" fmla="val -22834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파일의 위치를 상대 경로 또는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절대 경로 선택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5805457" y="5062021"/>
            <a:ext cx="2243887" cy="584965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" name="모서리가 둥근 사각형 설명선 21"/>
          <p:cNvSpPr/>
          <p:nvPr/>
        </p:nvSpPr>
        <p:spPr>
          <a:xfrm>
            <a:off x="1065185" y="1049760"/>
            <a:ext cx="1742400" cy="1000125"/>
          </a:xfrm>
          <a:prstGeom prst="wedgeRoundRectCallout">
            <a:avLst>
              <a:gd name="adj1" fmla="val -22910"/>
              <a:gd name="adj2" fmla="val 62276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를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더블클릭 하거나 마우스 오른쪽 버튼을 클릭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46847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2"/>
          <p:cNvSpPr>
            <a:spLocks noChangeArrowheads="1"/>
          </p:cNvSpPr>
          <p:nvPr/>
        </p:nvSpPr>
        <p:spPr bwMode="auto">
          <a:xfrm>
            <a:off x="857250" y="1008704"/>
            <a:ext cx="3951288" cy="509588"/>
          </a:xfrm>
          <a:prstGeom prst="rect">
            <a:avLst/>
          </a:prstGeom>
          <a:noFill/>
          <a:ln w="9525" algn="ctr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72000" bIns="72000" anchor="b"/>
          <a:lstStyle/>
          <a:p>
            <a:pPr algn="ctr" defTabSz="785813" eaLnBrk="0" latinLnBrk="0" hangingPunct="0"/>
            <a:r>
              <a:rPr kumimoji="0" lang="ko-KR" altLang="en-US" sz="2400" b="1" dirty="0" smtClean="0">
                <a:solidFill>
                  <a:srgbClr val="7889FB"/>
                </a:solidFill>
                <a:latin typeface="Arial" charset="0"/>
                <a:ea typeface="고도 B" panose="02000503000000020004" pitchFamily="50" charset="-127"/>
              </a:rPr>
              <a:t>목 차</a:t>
            </a:r>
            <a:endParaRPr kumimoji="0" lang="ko-KR" altLang="en-US" sz="1000" dirty="0">
              <a:latin typeface="Arial Narrow" pitchFamily="34" charset="0"/>
              <a:ea typeface="고도 B" panose="02000503000000020004" pitchFamily="50" charset="-127"/>
            </a:endParaRPr>
          </a:p>
        </p:txBody>
      </p:sp>
      <p:sp>
        <p:nvSpPr>
          <p:cNvPr id="5123" name="Rectangle 13"/>
          <p:cNvSpPr>
            <a:spLocks noChangeArrowheads="1"/>
          </p:cNvSpPr>
          <p:nvPr/>
        </p:nvSpPr>
        <p:spPr bwMode="auto">
          <a:xfrm>
            <a:off x="5141913" y="980729"/>
            <a:ext cx="4059237" cy="5544616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rgbClr val="F7F7F7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4000" tIns="144000" rIns="72000" bIns="72000"/>
          <a:lstStyle/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1. Overview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2. Task Editor (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개발 화면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)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 1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) DB, Server 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연결 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/ Source, Target 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설정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 2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) 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기본 </a:t>
            </a:r>
            <a:r>
              <a:rPr kumimoji="0" lang="ko-KR" altLang="en-US" sz="1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기능</a:t>
            </a:r>
            <a:endParaRPr kumimoji="0" lang="en-US" altLang="ko-KR" sz="1400" b="1" dirty="0" smtClean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 3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) 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기타 기능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 4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) Unload(Table to File</a:t>
            </a:r>
            <a:r>
              <a:rPr kumimoji="0" lang="en-US" altLang="ko-KR" sz="1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)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 5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) Load(File to Table)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 6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) Table to Table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 7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) 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변수 처리 방법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3. Job Editor (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개발 화면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)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4. 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유용한 기능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 1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) Global Find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 2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) Help 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기능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5. SQL User</a:t>
            </a:r>
          </a:p>
          <a:p>
            <a:pPr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6. </a:t>
            </a:r>
            <a:r>
              <a:rPr kumimoji="0" lang="en-US" altLang="ko-KR" sz="1400" b="1" dirty="0" err="1">
                <a:latin typeface="고도 M" panose="02000503000000020004" pitchFamily="50" charset="-127"/>
                <a:ea typeface="고도 M" panose="02000503000000020004" pitchFamily="50" charset="-127"/>
              </a:rPr>
              <a:t>Syncsort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 Script 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사용자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en-US" altLang="ko-KR" sz="1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5124" name="Rectangle 14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496" y="1100594"/>
            <a:ext cx="4815840" cy="488442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7023" y="2007890"/>
            <a:ext cx="3016377" cy="187280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92960" y="1458913"/>
            <a:ext cx="5226558" cy="3728085"/>
          </a:xfrm>
          <a:prstGeom prst="rect">
            <a:avLst/>
          </a:prstGeom>
        </p:spPr>
      </p:pic>
      <p:sp>
        <p:nvSpPr>
          <p:cNvPr id="29" name="모서리가 둥근 직사각형 28"/>
          <p:cNvSpPr/>
          <p:nvPr/>
        </p:nvSpPr>
        <p:spPr>
          <a:xfrm>
            <a:off x="1327022" y="2007890"/>
            <a:ext cx="3016377" cy="1872806"/>
          </a:xfrm>
          <a:prstGeom prst="roundRect">
            <a:avLst>
              <a:gd name="adj" fmla="val 3005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4520951" y="5257775"/>
            <a:ext cx="278507" cy="288032"/>
          </a:xfrm>
          <a:prstGeom prst="roundRect">
            <a:avLst>
              <a:gd name="adj" fmla="val 3005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00962" y="5480718"/>
            <a:ext cx="1866900" cy="57912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3567632" y="1671191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❺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730968" y="5138414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❻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5698051" y="2712421"/>
            <a:ext cx="2639326" cy="1168275"/>
          </a:xfrm>
          <a:prstGeom prst="roundRect">
            <a:avLst>
              <a:gd name="adj" fmla="val 3005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오른쪽 화살표 14"/>
          <p:cNvSpPr/>
          <p:nvPr/>
        </p:nvSpPr>
        <p:spPr>
          <a:xfrm rot="18261237">
            <a:off x="5335432" y="4217811"/>
            <a:ext cx="1515342" cy="906692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Delimited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1659395" y="4005064"/>
            <a:ext cx="1857375" cy="1000125"/>
          </a:xfrm>
          <a:prstGeom prst="wedgeRoundRectCallout">
            <a:avLst>
              <a:gd name="adj1" fmla="val 1699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파일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Type</a:t>
            </a: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 화면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8" name="오른쪽 화살표 17"/>
          <p:cNvSpPr/>
          <p:nvPr/>
        </p:nvSpPr>
        <p:spPr>
          <a:xfrm rot="3451351">
            <a:off x="3476263" y="4079791"/>
            <a:ext cx="1515342" cy="906692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3896954" y="5494461"/>
            <a:ext cx="1849222" cy="209919"/>
          </a:xfrm>
          <a:prstGeom prst="roundRect">
            <a:avLst>
              <a:gd name="adj" fmla="val 3005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2952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87" y="2168996"/>
            <a:ext cx="5501640" cy="3924300"/>
          </a:xfrm>
          <a:prstGeom prst="rect">
            <a:avLst/>
          </a:prstGeom>
        </p:spPr>
      </p:pic>
      <p:sp>
        <p:nvSpPr>
          <p:cNvPr id="29" name="모서리가 둥근 직사각형 28"/>
          <p:cNvSpPr/>
          <p:nvPr/>
        </p:nvSpPr>
        <p:spPr>
          <a:xfrm>
            <a:off x="307703" y="2836440"/>
            <a:ext cx="2952328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3302" y="1772816"/>
            <a:ext cx="6189345" cy="4414838"/>
          </a:xfrm>
          <a:prstGeom prst="rect">
            <a:avLst/>
          </a:prstGeom>
        </p:spPr>
      </p:pic>
      <p:sp>
        <p:nvSpPr>
          <p:cNvPr id="30" name="모서리가 둥근 직사각형 29"/>
          <p:cNvSpPr/>
          <p:nvPr/>
        </p:nvSpPr>
        <p:spPr>
          <a:xfrm>
            <a:off x="3656856" y="3212977"/>
            <a:ext cx="5112568" cy="151216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980309" y="250436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❼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2" name="모서리가 둥근 사각형 설명선 31"/>
          <p:cNvSpPr/>
          <p:nvPr/>
        </p:nvSpPr>
        <p:spPr>
          <a:xfrm>
            <a:off x="1291267" y="1780406"/>
            <a:ext cx="1857375" cy="853552"/>
          </a:xfrm>
          <a:prstGeom prst="wedgeRoundRectCallout">
            <a:avLst>
              <a:gd name="adj1" fmla="val -58392"/>
              <a:gd name="adj2" fmla="val 240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“Delimiters”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탭을 클릭 후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파일에 맞는 </a:t>
            </a:r>
            <a:r>
              <a:rPr lang="ko-KR" altLang="en-US" sz="1200" b="1" dirty="0" err="1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구분자를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선택 하세요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3" name="모서리가 둥근 사각형 설명선 32"/>
          <p:cNvSpPr/>
          <p:nvPr/>
        </p:nvSpPr>
        <p:spPr>
          <a:xfrm>
            <a:off x="4736139" y="1395412"/>
            <a:ext cx="2481236" cy="853552"/>
          </a:xfrm>
          <a:prstGeom prst="wedgeRoundRectCallout">
            <a:avLst>
              <a:gd name="adj1" fmla="val -58392"/>
              <a:gd name="adj2" fmla="val 240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“General”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탭을 클릭하면  아래와 같은 화면을 보실 수 있습니다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425365" y="1337966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❽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6" name="모서리가 둥근 사각형 설명선 35"/>
          <p:cNvSpPr/>
          <p:nvPr/>
        </p:nvSpPr>
        <p:spPr>
          <a:xfrm>
            <a:off x="4972522" y="4864314"/>
            <a:ext cx="2716782" cy="853552"/>
          </a:xfrm>
          <a:prstGeom prst="wedgeRoundRectCallout">
            <a:avLst>
              <a:gd name="adj1" fmla="val -22307"/>
              <a:gd name="adj2" fmla="val -64147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 명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(Elementary Field Name)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과 데이터 타입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(Data Type)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을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변경할 수 있습니다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7" name="모서리가 둥근 직사각형 36"/>
          <p:cNvSpPr/>
          <p:nvPr/>
        </p:nvSpPr>
        <p:spPr>
          <a:xfrm>
            <a:off x="7607770" y="5923598"/>
            <a:ext cx="792089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928255" y="5504823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❾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Delimited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412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88" y="1124744"/>
            <a:ext cx="4575048" cy="4640199"/>
          </a:xfrm>
          <a:prstGeom prst="rect">
            <a:avLst/>
          </a:prstGeom>
        </p:spPr>
      </p:pic>
      <p:sp>
        <p:nvSpPr>
          <p:cNvPr id="22" name="모서리가 둥근 직사각형 21"/>
          <p:cNvSpPr/>
          <p:nvPr/>
        </p:nvSpPr>
        <p:spPr>
          <a:xfrm>
            <a:off x="272480" y="3915688"/>
            <a:ext cx="4320480" cy="720080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703694" y="518576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❿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2845718" y="5509478"/>
            <a:ext cx="720080" cy="27590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7874" y="2306738"/>
            <a:ext cx="6143625" cy="176450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오른쪽 화살표 10"/>
          <p:cNvSpPr/>
          <p:nvPr/>
        </p:nvSpPr>
        <p:spPr>
          <a:xfrm rot="18261237">
            <a:off x="3484984" y="4343675"/>
            <a:ext cx="1515342" cy="906692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Delimited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1473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Fixed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199" y="1395412"/>
            <a:ext cx="8930164" cy="4193858"/>
          </a:xfrm>
          <a:prstGeom prst="rect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39016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Fixed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636" y="990253"/>
            <a:ext cx="7443788" cy="508635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1610" y="2377455"/>
            <a:ext cx="2324100" cy="198882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01952" y="2264602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8693" y="1211778"/>
            <a:ext cx="4815840" cy="488442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30376" y="2598986"/>
            <a:ext cx="3947160" cy="304800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6293163" y="3337942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" name="오른쪽 화살표 8"/>
          <p:cNvSpPr/>
          <p:nvPr/>
        </p:nvSpPr>
        <p:spPr>
          <a:xfrm>
            <a:off x="3332781" y="2865227"/>
            <a:ext cx="288032" cy="906692"/>
          </a:xfrm>
          <a:prstGeom prst="rightArrow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967801" y="2594396"/>
            <a:ext cx="2364980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4" name="모서리가 둥근 직사각형 23"/>
          <p:cNvSpPr/>
          <p:nvPr/>
        </p:nvSpPr>
        <p:spPr>
          <a:xfrm>
            <a:off x="7536215" y="1500714"/>
            <a:ext cx="773343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217700" y="127424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8966093" y="4605387"/>
            <a:ext cx="773343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5835841" y="3646627"/>
            <a:ext cx="3941695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730291" y="4299430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❹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1065523" y="4479128"/>
            <a:ext cx="1857375" cy="1000125"/>
          </a:xfrm>
          <a:prstGeom prst="wedgeRoundRectCallout">
            <a:avLst>
              <a:gd name="adj1" fmla="val 1699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데이터 유형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 화면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4" name="모서리가 둥근 사각형 설명선 33"/>
          <p:cNvSpPr/>
          <p:nvPr/>
        </p:nvSpPr>
        <p:spPr>
          <a:xfrm>
            <a:off x="3874096" y="5267052"/>
            <a:ext cx="1857375" cy="809551"/>
          </a:xfrm>
          <a:prstGeom prst="wedgeRoundRectCallout">
            <a:avLst>
              <a:gd name="adj1" fmla="val 59046"/>
              <a:gd name="adj2" fmla="val -22834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파일의 위치를 상대 경로 또는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절대 경로 선택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5805457" y="5062021"/>
            <a:ext cx="2243887" cy="584965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7201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46" y="1097954"/>
            <a:ext cx="4815840" cy="4884420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모서리가 둥근 직사각형 28"/>
          <p:cNvSpPr/>
          <p:nvPr/>
        </p:nvSpPr>
        <p:spPr>
          <a:xfrm>
            <a:off x="1208584" y="1844824"/>
            <a:ext cx="2894279" cy="373004"/>
          </a:xfrm>
          <a:prstGeom prst="roundRect">
            <a:avLst>
              <a:gd name="adj" fmla="val 3005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4520951" y="5257775"/>
            <a:ext cx="278507" cy="288032"/>
          </a:xfrm>
          <a:prstGeom prst="roundRect">
            <a:avLst>
              <a:gd name="adj" fmla="val 3005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0962" y="5480718"/>
            <a:ext cx="1866900" cy="57912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3428614" y="1542804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❺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730968" y="5138414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❻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43399" y="1162323"/>
            <a:ext cx="5501640" cy="3924300"/>
          </a:xfrm>
          <a:prstGeom prst="rect">
            <a:avLst/>
          </a:prstGeom>
        </p:spPr>
      </p:pic>
      <p:sp>
        <p:nvSpPr>
          <p:cNvPr id="15" name="오른쪽 화살표 14"/>
          <p:cNvSpPr/>
          <p:nvPr/>
        </p:nvSpPr>
        <p:spPr>
          <a:xfrm rot="18261237">
            <a:off x="5335432" y="4217811"/>
            <a:ext cx="1515342" cy="906692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5215122" y="2564904"/>
            <a:ext cx="3281177" cy="1315792"/>
          </a:xfrm>
          <a:prstGeom prst="roundRect">
            <a:avLst>
              <a:gd name="adj" fmla="val 3005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3900219" y="5651869"/>
            <a:ext cx="1867644" cy="236241"/>
          </a:xfrm>
          <a:prstGeom prst="roundRect">
            <a:avLst>
              <a:gd name="adj" fmla="val 3005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Fixed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1237166" y="2434661"/>
            <a:ext cx="1915634" cy="1000125"/>
          </a:xfrm>
          <a:prstGeom prst="wedgeRoundRectCallout">
            <a:avLst>
              <a:gd name="adj1" fmla="val 1699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Fixed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Type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파일의 경우 한 레코드의 정확한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Byte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수 입력 필수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1" name="오른쪽 화살표 20"/>
          <p:cNvSpPr/>
          <p:nvPr/>
        </p:nvSpPr>
        <p:spPr>
          <a:xfrm rot="4108361">
            <a:off x="2658159" y="3289067"/>
            <a:ext cx="2790984" cy="906692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85913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88" y="1052736"/>
            <a:ext cx="5501640" cy="3924300"/>
          </a:xfrm>
          <a:prstGeom prst="rect">
            <a:avLst/>
          </a:prstGeom>
        </p:spPr>
      </p:pic>
      <p:sp>
        <p:nvSpPr>
          <p:cNvPr id="8" name="모서리가 둥근 직사각형 7"/>
          <p:cNvSpPr/>
          <p:nvPr/>
        </p:nvSpPr>
        <p:spPr>
          <a:xfrm>
            <a:off x="1258943" y="2436340"/>
            <a:ext cx="3600400" cy="577976"/>
          </a:xfrm>
          <a:prstGeom prst="roundRect">
            <a:avLst>
              <a:gd name="adj" fmla="val 3005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3274839" y="1443523"/>
            <a:ext cx="3220838" cy="853552"/>
          </a:xfrm>
          <a:prstGeom prst="wedgeRoundRectCallout">
            <a:avLst>
              <a:gd name="adj1" fmla="val -22011"/>
              <a:gd name="adj2" fmla="val 68648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 명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(Elementary Field Name)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과 데이터 타입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(Data Type),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데이터 길이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(Length)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를 데이터 파일에 맞게 변경해 주세요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39037" y="2066242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❼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3120777" y="4688048"/>
            <a:ext cx="648072" cy="288988"/>
          </a:xfrm>
          <a:prstGeom prst="roundRect">
            <a:avLst>
              <a:gd name="adj" fmla="val 3005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61214" y="4354171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❽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4928" y="4130817"/>
            <a:ext cx="5401047" cy="182689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15" name="오른쪽 화살표 14"/>
          <p:cNvSpPr/>
          <p:nvPr/>
        </p:nvSpPr>
        <p:spPr>
          <a:xfrm>
            <a:off x="3889595" y="4343675"/>
            <a:ext cx="415334" cy="906692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Fixed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7037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945" y="898675"/>
            <a:ext cx="7467600" cy="53340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568" y="2377995"/>
            <a:ext cx="2588895" cy="220313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95145" y="2469172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060994" y="2798966"/>
            <a:ext cx="1803774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67002" y="1002497"/>
            <a:ext cx="5432584" cy="5230178"/>
          </a:xfrm>
          <a:prstGeom prst="rect">
            <a:avLst/>
          </a:prstGeom>
        </p:spPr>
      </p:pic>
      <p:sp>
        <p:nvSpPr>
          <p:cNvPr id="11" name="오른쪽 화살표 10"/>
          <p:cNvSpPr/>
          <p:nvPr/>
        </p:nvSpPr>
        <p:spPr>
          <a:xfrm>
            <a:off x="3224808" y="2485374"/>
            <a:ext cx="1047780" cy="906692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4088904" y="1624625"/>
            <a:ext cx="4248472" cy="292207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808984" y="1302120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4327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88" y="1196752"/>
            <a:ext cx="4473893" cy="430720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9372" y="1196752"/>
            <a:ext cx="4473893" cy="4307205"/>
          </a:xfrm>
          <a:prstGeom prst="rect">
            <a:avLst/>
          </a:prstGeom>
        </p:spPr>
      </p:pic>
      <p:sp>
        <p:nvSpPr>
          <p:cNvPr id="15" name="오른쪽 화살표 14"/>
          <p:cNvSpPr/>
          <p:nvPr/>
        </p:nvSpPr>
        <p:spPr>
          <a:xfrm>
            <a:off x="4664968" y="2567007"/>
            <a:ext cx="621775" cy="1226513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28588" y="880145"/>
            <a:ext cx="2088232" cy="288032"/>
          </a:xfrm>
          <a:prstGeom prst="rect">
            <a:avLst/>
          </a:prstGeom>
          <a:solidFill>
            <a:srgbClr val="FFFF00"/>
          </a:solidFill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Extract selected columns only</a:t>
            </a:r>
            <a:endParaRPr lang="ko-KR" altLang="en-US" sz="1000" dirty="0">
              <a:solidFill>
                <a:schemeClr val="tx1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71697" y="1760061"/>
            <a:ext cx="1008112" cy="144016"/>
          </a:xfrm>
          <a:prstGeom prst="rect">
            <a:avLst/>
          </a:prstGeom>
          <a:solidFill>
            <a:srgbClr val="FFFF00">
              <a:alpha val="25000"/>
            </a:srgbClr>
          </a:solidFill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190947" y="3491813"/>
            <a:ext cx="1008112" cy="1737387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사각형 설명선 18"/>
          <p:cNvSpPr/>
          <p:nvPr/>
        </p:nvSpPr>
        <p:spPr>
          <a:xfrm>
            <a:off x="224483" y="5414583"/>
            <a:ext cx="1632173" cy="652683"/>
          </a:xfrm>
          <a:prstGeom prst="wedgeRoundRectCallout">
            <a:avLst>
              <a:gd name="adj1" fmla="val -23785"/>
              <a:gd name="adj2" fmla="val -73075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테이블의 선택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가능한 컬럼 표시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5272958" y="3357267"/>
            <a:ext cx="4288554" cy="1871933"/>
          </a:xfrm>
          <a:prstGeom prst="roundRect">
            <a:avLst>
              <a:gd name="adj" fmla="val 4020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1" name="모서리가 둥근 사각형 설명선 20"/>
          <p:cNvSpPr/>
          <p:nvPr/>
        </p:nvSpPr>
        <p:spPr>
          <a:xfrm>
            <a:off x="5601072" y="5414583"/>
            <a:ext cx="3528392" cy="652683"/>
          </a:xfrm>
          <a:prstGeom prst="wedgeRoundRectCallout">
            <a:avLst>
              <a:gd name="adj1" fmla="val -23785"/>
              <a:gd name="adj2" fmla="val -73075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왼쪽의 컬럼 선택 후 가운데 상단의 녹색 화살표를 </a:t>
            </a:r>
            <a:r>
              <a:rPr lang="ko-KR" altLang="en-US" sz="1200" b="1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누르면 오른쪽에 선택한 컬럼이 표시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6399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636" y="1224309"/>
            <a:ext cx="4793456" cy="461486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2614" y="1224309"/>
            <a:ext cx="4722019" cy="4579144"/>
          </a:xfrm>
          <a:prstGeom prst="rect">
            <a:avLst/>
          </a:prstGeom>
        </p:spPr>
      </p:pic>
      <p:sp>
        <p:nvSpPr>
          <p:cNvPr id="9" name="오른쪽 화살표 8"/>
          <p:cNvSpPr/>
          <p:nvPr/>
        </p:nvSpPr>
        <p:spPr>
          <a:xfrm>
            <a:off x="4664968" y="2567007"/>
            <a:ext cx="621775" cy="1226513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28588" y="880145"/>
            <a:ext cx="2736180" cy="288032"/>
          </a:xfrm>
          <a:prstGeom prst="rect">
            <a:avLst/>
          </a:prstGeom>
          <a:solidFill>
            <a:srgbClr val="FFFF00"/>
          </a:solidFill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Extract all columns present at run-time</a:t>
            </a:r>
            <a:endParaRPr lang="ko-KR" altLang="en-US" sz="1000" dirty="0">
              <a:solidFill>
                <a:schemeClr val="tx1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280592" y="1844824"/>
            <a:ext cx="1440160" cy="144016"/>
          </a:xfrm>
          <a:prstGeom prst="rect">
            <a:avLst/>
          </a:prstGeom>
          <a:solidFill>
            <a:srgbClr val="FFFF00">
              <a:alpha val="25000"/>
            </a:srgbClr>
          </a:solidFill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280592" y="2311570"/>
            <a:ext cx="1008112" cy="205454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2416869" y="2240665"/>
            <a:ext cx="1632173" cy="652683"/>
          </a:xfrm>
          <a:prstGeom prst="wedgeRoundRectCallout">
            <a:avLst>
              <a:gd name="adj1" fmla="val -55298"/>
              <a:gd name="adj2" fmla="val -20538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테이블을 더블 클릭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5236229" y="3690793"/>
            <a:ext cx="4469746" cy="875830"/>
          </a:xfrm>
          <a:prstGeom prst="roundRect">
            <a:avLst>
              <a:gd name="adj" fmla="val 264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모서리가 둥근 사각형 설명선 14"/>
          <p:cNvSpPr/>
          <p:nvPr/>
        </p:nvSpPr>
        <p:spPr>
          <a:xfrm>
            <a:off x="6129418" y="4703086"/>
            <a:ext cx="2918502" cy="481951"/>
          </a:xfrm>
          <a:prstGeom prst="wedgeRoundRectCallout">
            <a:avLst>
              <a:gd name="adj1" fmla="val -23785"/>
              <a:gd name="adj2" fmla="val -73075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테이블의 전체 컬럼을 추출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405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2"/>
          <p:cNvSpPr>
            <a:spLocks noChangeArrowheads="1"/>
          </p:cNvSpPr>
          <p:nvPr/>
        </p:nvSpPr>
        <p:spPr bwMode="auto">
          <a:xfrm>
            <a:off x="857250" y="1225550"/>
            <a:ext cx="3951288" cy="509588"/>
          </a:xfrm>
          <a:prstGeom prst="rect">
            <a:avLst/>
          </a:prstGeom>
          <a:noFill/>
          <a:ln w="9525" algn="ctr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72000" bIns="72000" anchor="b"/>
          <a:lstStyle/>
          <a:p>
            <a:pPr marL="457200" indent="-457200" algn="r" defTabSz="785813" eaLnBrk="0" latinLnBrk="0" hangingPunct="0">
              <a:buFontTx/>
              <a:buAutoNum type="romanUcPeriod"/>
            </a:pPr>
            <a:r>
              <a:rPr kumimoji="0" lang="en-US" altLang="ko-KR" sz="2400" b="1" dirty="0">
                <a:solidFill>
                  <a:srgbClr val="7889FB"/>
                </a:solidFill>
                <a:latin typeface="Arial" charset="0"/>
                <a:ea typeface="고도 B" panose="02000503000000020004" pitchFamily="50" charset="-127"/>
              </a:rPr>
              <a:t>Overview</a:t>
            </a:r>
            <a:endParaRPr kumimoji="0" lang="ko-KR" altLang="en-US" sz="1000" dirty="0">
              <a:latin typeface="Arial Narrow" pitchFamily="34" charset="0"/>
              <a:ea typeface="고도 B" panose="02000503000000020004" pitchFamily="50" charset="-127"/>
            </a:endParaRPr>
          </a:p>
        </p:txBody>
      </p:sp>
      <p:sp>
        <p:nvSpPr>
          <p:cNvPr id="5123" name="Rectangle 13"/>
          <p:cNvSpPr>
            <a:spLocks noChangeArrowheads="1"/>
          </p:cNvSpPr>
          <p:nvPr/>
        </p:nvSpPr>
        <p:spPr bwMode="auto">
          <a:xfrm>
            <a:off x="5141913" y="1196975"/>
            <a:ext cx="4059237" cy="4779963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rgbClr val="F7F7F7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4000" tIns="144000" rIns="72000" bIns="72000"/>
          <a:lstStyle/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 err="1">
                <a:latin typeface="고도 M" panose="02000503000000020004" pitchFamily="50" charset="-127"/>
                <a:ea typeface="고도 M" panose="02000503000000020004" pitchFamily="50" charset="-127"/>
              </a:rPr>
              <a:t>DMExpress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란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?</a:t>
            </a:r>
            <a:endParaRPr kumimoji="0" lang="ko-KR" altLang="en-US" sz="1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지원 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DBMS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와 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Accelerator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 err="1">
                <a:latin typeface="고도 M" panose="02000503000000020004" pitchFamily="50" charset="-127"/>
                <a:ea typeface="고도 M" panose="02000503000000020004" pitchFamily="50" charset="-127"/>
              </a:rPr>
              <a:t>DMExpress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구성과 실행</a:t>
            </a:r>
            <a:endParaRPr kumimoji="0" lang="en-US" altLang="ko-KR" sz="1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Task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와 </a:t>
            </a:r>
            <a:r>
              <a:rPr kumimoji="0" lang="en-US" altLang="ko-KR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Job Editor </a:t>
            </a:r>
            <a:r>
              <a:rPr kumimoji="0" lang="ko-KR" altLang="en-US" sz="1400" b="1" dirty="0">
                <a:latin typeface="고도 M" panose="02000503000000020004" pitchFamily="50" charset="-127"/>
                <a:ea typeface="고도 M" panose="02000503000000020004" pitchFamily="50" charset="-127"/>
              </a:rPr>
              <a:t>개념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ko-KR" altLang="en-US" sz="1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en-US" altLang="ko-KR" sz="14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5124" name="Rectangle 14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3095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825" y="1225627"/>
            <a:ext cx="4793456" cy="4614863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128588" y="880145"/>
            <a:ext cx="2160116" cy="288032"/>
          </a:xfrm>
          <a:prstGeom prst="rect">
            <a:avLst/>
          </a:prstGeom>
          <a:solidFill>
            <a:srgbClr val="FFFF00"/>
          </a:solidFill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User</a:t>
            </a:r>
            <a:r>
              <a:rPr lang="ko-KR" altLang="en-US" sz="1000" dirty="0" smtClean="0">
                <a:solidFill>
                  <a:schemeClr val="tx1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sz="1000" dirty="0" smtClean="0">
                <a:solidFill>
                  <a:schemeClr val="tx1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defined SQL statement</a:t>
            </a:r>
            <a:endParaRPr lang="ko-KR" altLang="en-US" sz="1000" dirty="0">
              <a:solidFill>
                <a:schemeClr val="tx1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687244" y="1802489"/>
            <a:ext cx="1008112" cy="216024"/>
          </a:xfrm>
          <a:prstGeom prst="rect">
            <a:avLst/>
          </a:prstGeom>
          <a:solidFill>
            <a:srgbClr val="FFFF00">
              <a:alpha val="25000"/>
            </a:srgbClr>
          </a:solidFill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5008" y="1216651"/>
            <a:ext cx="4793456" cy="4614863"/>
          </a:xfrm>
          <a:prstGeom prst="rect">
            <a:avLst/>
          </a:prstGeom>
        </p:spPr>
      </p:pic>
      <p:sp>
        <p:nvSpPr>
          <p:cNvPr id="10" name="오른쪽 화살표 9"/>
          <p:cNvSpPr/>
          <p:nvPr/>
        </p:nvSpPr>
        <p:spPr>
          <a:xfrm>
            <a:off x="4736976" y="2567007"/>
            <a:ext cx="360040" cy="1226513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5979175" y="2018513"/>
            <a:ext cx="1998162" cy="258359"/>
          </a:xfrm>
          <a:prstGeom prst="roundRect">
            <a:avLst>
              <a:gd name="adj" fmla="val 264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9048949" y="2527248"/>
            <a:ext cx="676275" cy="234430"/>
          </a:xfrm>
          <a:prstGeom prst="roundRect">
            <a:avLst>
              <a:gd name="adj" fmla="val 264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5097015" y="3661976"/>
            <a:ext cx="4608959" cy="919152"/>
          </a:xfrm>
          <a:prstGeom prst="roundRect">
            <a:avLst>
              <a:gd name="adj" fmla="val 264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157678" y="218075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009096" y="168602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686074" y="334071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7" name="직선 화살표 연결선 16"/>
          <p:cNvCxnSpPr>
            <a:stCxn id="11" idx="3"/>
            <a:endCxn id="12" idx="1"/>
          </p:cNvCxnSpPr>
          <p:nvPr/>
        </p:nvCxnSpPr>
        <p:spPr>
          <a:xfrm>
            <a:off x="7977337" y="2147693"/>
            <a:ext cx="1071612" cy="49677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>
            <a:stCxn id="12" idx="2"/>
          </p:cNvCxnSpPr>
          <p:nvPr/>
        </p:nvCxnSpPr>
        <p:spPr>
          <a:xfrm flipH="1">
            <a:off x="7387167" y="2761678"/>
            <a:ext cx="1999920" cy="89825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모서리가 둥근 직사각형 22"/>
          <p:cNvSpPr/>
          <p:nvPr/>
        </p:nvSpPr>
        <p:spPr>
          <a:xfrm>
            <a:off x="7977337" y="5589240"/>
            <a:ext cx="708737" cy="251250"/>
          </a:xfrm>
          <a:prstGeom prst="roundRect">
            <a:avLst>
              <a:gd name="adj" fmla="val 264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24" name="직선 화살표 연결선 23"/>
          <p:cNvCxnSpPr>
            <a:endCxn id="23" idx="0"/>
          </p:cNvCxnSpPr>
          <p:nvPr/>
        </p:nvCxnSpPr>
        <p:spPr>
          <a:xfrm>
            <a:off x="7387166" y="4581129"/>
            <a:ext cx="944540" cy="100811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8311434" y="5260154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❹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4687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481" y="903534"/>
            <a:ext cx="7467600" cy="5334000"/>
          </a:xfrm>
          <a:prstGeom prst="rect">
            <a:avLst/>
          </a:prstGeom>
        </p:spPr>
      </p:pic>
      <p:sp>
        <p:nvSpPr>
          <p:cNvPr id="22" name="모서리가 둥근 직사각형 21"/>
          <p:cNvSpPr/>
          <p:nvPr/>
        </p:nvSpPr>
        <p:spPr>
          <a:xfrm>
            <a:off x="1640632" y="2060848"/>
            <a:ext cx="7056784" cy="1152128"/>
          </a:xfrm>
          <a:prstGeom prst="roundRect">
            <a:avLst>
              <a:gd name="adj" fmla="val 264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962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477" y="917926"/>
            <a:ext cx="7467600" cy="5334000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Target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568" y="3356992"/>
            <a:ext cx="2588895" cy="220313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95145" y="3448169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1060994" y="3777963"/>
            <a:ext cx="1803774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0561" y="860098"/>
            <a:ext cx="4963001" cy="5359718"/>
          </a:xfrm>
          <a:prstGeom prst="rect">
            <a:avLst/>
          </a:prstGeom>
        </p:spPr>
      </p:pic>
      <p:sp>
        <p:nvSpPr>
          <p:cNvPr id="13" name="오른쪽 화살표 12"/>
          <p:cNvSpPr/>
          <p:nvPr/>
        </p:nvSpPr>
        <p:spPr>
          <a:xfrm>
            <a:off x="3706658" y="3391807"/>
            <a:ext cx="877896" cy="1226513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5889103" y="2272882"/>
            <a:ext cx="2129849" cy="220014"/>
          </a:xfrm>
          <a:prstGeom prst="roundRect">
            <a:avLst>
              <a:gd name="adj" fmla="val 264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997197" y="3418941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764767" y="1937601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4748180" y="3771918"/>
            <a:ext cx="4453715" cy="1169250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719294" y="5620673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❹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7492662" y="5959977"/>
            <a:ext cx="619307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20" name="직선 화살표 연결선 19"/>
          <p:cNvCxnSpPr>
            <a:endCxn id="16" idx="0"/>
          </p:cNvCxnSpPr>
          <p:nvPr/>
        </p:nvCxnSpPr>
        <p:spPr>
          <a:xfrm flipH="1">
            <a:off x="6975038" y="2492896"/>
            <a:ext cx="22159" cy="127902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>
            <a:endCxn id="19" idx="0"/>
          </p:cNvCxnSpPr>
          <p:nvPr/>
        </p:nvCxnSpPr>
        <p:spPr>
          <a:xfrm>
            <a:off x="6863708" y="4941168"/>
            <a:ext cx="938608" cy="101880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3629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472" y="872979"/>
            <a:ext cx="7467600" cy="5334000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Target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776536" y="3140969"/>
            <a:ext cx="4464496" cy="1008112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4224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Target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6074" y="882651"/>
            <a:ext cx="4963001" cy="5359718"/>
          </a:xfrm>
          <a:prstGeom prst="rect">
            <a:avLst/>
          </a:prstGeom>
        </p:spPr>
      </p:pic>
      <p:sp>
        <p:nvSpPr>
          <p:cNvPr id="16" name="모서리가 둥근 직사각형 15"/>
          <p:cNvSpPr/>
          <p:nvPr/>
        </p:nvSpPr>
        <p:spPr>
          <a:xfrm>
            <a:off x="1272667" y="5056596"/>
            <a:ext cx="2696651" cy="903381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4007652" y="5057891"/>
            <a:ext cx="1656350" cy="315325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7658" y="3106767"/>
            <a:ext cx="2171700" cy="6477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577027" y="1391854"/>
            <a:ext cx="3103594" cy="323165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- Insert rows</a:t>
            </a:r>
          </a:p>
          <a:p>
            <a:pPr>
              <a:defRPr/>
            </a:pPr>
            <a:r>
              <a:rPr lang="ko-KR" altLang="en-US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테이블에 </a:t>
            </a:r>
            <a:r>
              <a:rPr lang="ko-KR" altLang="en-US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이미 있는 행을 변경하지 않고 </a:t>
            </a: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</a:t>
            </a:r>
            <a:r>
              <a:rPr lang="ko-KR" altLang="en-US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새 </a:t>
            </a:r>
            <a:r>
              <a:rPr lang="ko-KR" altLang="en-US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행을 </a:t>
            </a:r>
            <a:r>
              <a:rPr lang="en-US" altLang="ko-KR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Insert. </a:t>
            </a: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</a:t>
            </a:r>
            <a:r>
              <a:rPr lang="ko-KR" altLang="en-US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테이블에 </a:t>
            </a:r>
            <a:r>
              <a:rPr lang="ko-KR" altLang="en-US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추가된 행이 중복 키 </a:t>
            </a:r>
            <a:r>
              <a:rPr lang="ko-KR" altLang="en-US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오류를 </a:t>
            </a: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</a:t>
            </a:r>
            <a:r>
              <a:rPr lang="ko-KR" altLang="en-US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일으키지 </a:t>
            </a:r>
            <a:r>
              <a:rPr lang="ko-KR" altLang="en-US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않는지 확인 필요</a:t>
            </a:r>
            <a:r>
              <a:rPr lang="en-US" altLang="ko-KR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</a:p>
          <a:p>
            <a:pPr>
              <a:defRPr/>
            </a:pPr>
            <a:endParaRPr lang="en-US" altLang="ko-KR" sz="12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marL="171450" indent="-171450">
              <a:buFontTx/>
              <a:buChar char="-"/>
              <a:defRPr/>
            </a:pP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Truncate </a:t>
            </a:r>
            <a:r>
              <a:rPr lang="en-US" altLang="ko-KR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table and insert rows</a:t>
            </a:r>
          </a:p>
          <a:p>
            <a:pPr>
              <a:defRPr/>
            </a:pPr>
            <a:r>
              <a:rPr lang="ko-KR" altLang="en-US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</a:t>
            </a:r>
            <a:r>
              <a:rPr lang="ko-KR" altLang="en-US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생성된 새 행을 </a:t>
            </a:r>
            <a:r>
              <a:rPr lang="en-US" altLang="ko-KR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Insert</a:t>
            </a:r>
            <a:r>
              <a:rPr lang="ko-KR" altLang="en-US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하기 전에 </a:t>
            </a:r>
            <a:r>
              <a:rPr lang="ko-KR" altLang="en-US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테이블</a:t>
            </a: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</a:t>
            </a:r>
            <a:r>
              <a:rPr lang="ko-KR" altLang="en-US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에서 </a:t>
            </a:r>
            <a:r>
              <a:rPr lang="ko-KR" altLang="en-US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모든 행을 삭제</a:t>
            </a:r>
            <a:r>
              <a:rPr lang="en-US" altLang="ko-KR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</a:p>
          <a:p>
            <a:pPr>
              <a:defRPr/>
            </a:pPr>
            <a:endParaRPr lang="en-US" altLang="ko-KR" sz="12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>
              <a:defRPr/>
            </a:pPr>
            <a:r>
              <a:rPr lang="en-US" altLang="ko-KR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- Update existing rows and </a:t>
            </a: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insert </a:t>
            </a:r>
            <a:r>
              <a:rPr lang="en-US" altLang="ko-KR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new ones</a:t>
            </a:r>
          </a:p>
          <a:p>
            <a:pPr>
              <a:defRPr/>
            </a:pPr>
            <a:r>
              <a:rPr lang="ko-KR" altLang="en-US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동일한 </a:t>
            </a:r>
            <a:r>
              <a:rPr lang="ko-KR" altLang="en-US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레코드가 있는 경우 업데이트를 </a:t>
            </a: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 </a:t>
            </a:r>
            <a:r>
              <a:rPr lang="ko-KR" altLang="en-US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하고 </a:t>
            </a:r>
            <a:r>
              <a:rPr lang="ko-KR" altLang="en-US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새 행이 있으면 추가</a:t>
            </a:r>
            <a:r>
              <a:rPr lang="en-US" altLang="ko-KR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</a:p>
          <a:p>
            <a:pPr>
              <a:defRPr/>
            </a:pPr>
            <a:endParaRPr lang="en-US" altLang="ko-KR" sz="1200" b="1" dirty="0"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>
              <a:defRPr/>
            </a:pPr>
            <a:r>
              <a:rPr lang="en-US" altLang="ko-KR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- Update existing rows</a:t>
            </a:r>
          </a:p>
          <a:p>
            <a:pPr>
              <a:defRPr/>
            </a:pPr>
            <a:r>
              <a:rPr lang="ko-KR" altLang="en-US" sz="1200" b="1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  동일한 </a:t>
            </a:r>
            <a:r>
              <a:rPr lang="ko-KR" altLang="en-US" sz="1200" b="1" dirty="0">
                <a:latin typeface="고도 M" panose="02000503000000020004" pitchFamily="50" charset="-127"/>
                <a:ea typeface="고도 M" panose="02000503000000020004" pitchFamily="50" charset="-127"/>
              </a:rPr>
              <a:t>레코드가 있는 경우만 업데이트 진행</a:t>
            </a:r>
          </a:p>
        </p:txBody>
      </p:sp>
      <p:sp>
        <p:nvSpPr>
          <p:cNvPr id="18" name="모서리가 둥근 사각형 설명선 17"/>
          <p:cNvSpPr/>
          <p:nvPr/>
        </p:nvSpPr>
        <p:spPr>
          <a:xfrm>
            <a:off x="182518" y="5102675"/>
            <a:ext cx="981548" cy="1000125"/>
          </a:xfrm>
          <a:prstGeom prst="wedgeRoundRectCallout">
            <a:avLst>
              <a:gd name="adj1" fmla="val 56378"/>
              <a:gd name="adj2" fmla="val -22415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Commit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간격 설정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1" name="모서리가 둥근 사각형 설명선 20"/>
          <p:cNvSpPr/>
          <p:nvPr/>
        </p:nvSpPr>
        <p:spPr>
          <a:xfrm>
            <a:off x="5759921" y="4980314"/>
            <a:ext cx="1857375" cy="1000125"/>
          </a:xfrm>
          <a:prstGeom prst="wedgeRoundRectCallout">
            <a:avLst>
              <a:gd name="adj1" fmla="val -54521"/>
              <a:gd name="adj2" fmla="val -23377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한 건이라도 에러 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발생 시 작업 종료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4" name="오른쪽 화살표 23"/>
          <p:cNvSpPr/>
          <p:nvPr/>
        </p:nvSpPr>
        <p:spPr>
          <a:xfrm>
            <a:off x="4451528" y="2968564"/>
            <a:ext cx="2013639" cy="906692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3127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Target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5889103" y="2272882"/>
            <a:ext cx="2129849" cy="220014"/>
          </a:xfrm>
          <a:prstGeom prst="roundRect">
            <a:avLst>
              <a:gd name="adj" fmla="val 264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997197" y="3418941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764767" y="1937601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2472373" y="5056596"/>
            <a:ext cx="2696651" cy="903381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719294" y="5620673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❹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5207358" y="5057891"/>
            <a:ext cx="1656350" cy="315325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20" name="직선 화살표 연결선 19"/>
          <p:cNvCxnSpPr>
            <a:endCxn id="16" idx="0"/>
          </p:cNvCxnSpPr>
          <p:nvPr/>
        </p:nvCxnSpPr>
        <p:spPr>
          <a:xfrm flipH="1">
            <a:off x="6975038" y="2492896"/>
            <a:ext cx="22159" cy="127902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>
            <a:endCxn id="19" idx="0"/>
          </p:cNvCxnSpPr>
          <p:nvPr/>
        </p:nvCxnSpPr>
        <p:spPr>
          <a:xfrm>
            <a:off x="6863708" y="4941168"/>
            <a:ext cx="938608" cy="101880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347" y="917200"/>
            <a:ext cx="7467600" cy="5334000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7812" y="2662315"/>
            <a:ext cx="2324100" cy="198882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808154" y="2549462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4" name="오른쪽 화살표 23"/>
          <p:cNvSpPr/>
          <p:nvPr/>
        </p:nvSpPr>
        <p:spPr>
          <a:xfrm>
            <a:off x="3438982" y="3150087"/>
            <a:ext cx="595345" cy="906692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1074003" y="2879256"/>
            <a:ext cx="2364980" cy="244723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7" name="모서리가 둥근 사각형 설명선 26"/>
          <p:cNvSpPr/>
          <p:nvPr/>
        </p:nvSpPr>
        <p:spPr>
          <a:xfrm>
            <a:off x="1171725" y="4763988"/>
            <a:ext cx="1857375" cy="1000125"/>
          </a:xfrm>
          <a:prstGeom prst="wedgeRoundRectCallout">
            <a:avLst>
              <a:gd name="adj1" fmla="val 1699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Target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데이터 유형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 화면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34328" y="1231048"/>
            <a:ext cx="4946333" cy="4706303"/>
          </a:xfrm>
          <a:prstGeom prst="rect">
            <a:avLst/>
          </a:prstGeom>
        </p:spPr>
      </p:pic>
      <p:sp>
        <p:nvSpPr>
          <p:cNvPr id="10" name="모서리가 둥근 직사각형 9"/>
          <p:cNvSpPr/>
          <p:nvPr/>
        </p:nvSpPr>
        <p:spPr>
          <a:xfrm>
            <a:off x="4158046" y="4731086"/>
            <a:ext cx="3243225" cy="786146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8" name="모서리가 둥근 사각형 설명선 27"/>
          <p:cNvSpPr/>
          <p:nvPr/>
        </p:nvSpPr>
        <p:spPr>
          <a:xfrm>
            <a:off x="7497001" y="4731086"/>
            <a:ext cx="1857375" cy="840562"/>
          </a:xfrm>
          <a:prstGeom prst="wedgeRoundRectCallout">
            <a:avLst>
              <a:gd name="adj1" fmla="val -56076"/>
              <a:gd name="adj2" fmla="val -17603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동일한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Target </a:t>
            </a: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파일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이름이 있을 경우 처리 방법 선택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89379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Target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1983363" y="2180448"/>
            <a:ext cx="2129849" cy="220014"/>
          </a:xfrm>
          <a:prstGeom prst="roundRect">
            <a:avLst>
              <a:gd name="adj" fmla="val 264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091457" y="332650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1301618" y="4965457"/>
            <a:ext cx="1656350" cy="315325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20" name="직선 화살표 연결선 19"/>
          <p:cNvCxnSpPr>
            <a:endCxn id="16" idx="0"/>
          </p:cNvCxnSpPr>
          <p:nvPr/>
        </p:nvCxnSpPr>
        <p:spPr>
          <a:xfrm flipH="1">
            <a:off x="3069298" y="2400462"/>
            <a:ext cx="22159" cy="127902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88" y="1138614"/>
            <a:ext cx="4946333" cy="4706303"/>
          </a:xfrm>
          <a:prstGeom prst="rect">
            <a:avLst/>
          </a:prstGeom>
        </p:spPr>
      </p:pic>
      <p:sp>
        <p:nvSpPr>
          <p:cNvPr id="26" name="모서리가 둥근 직사각형 25"/>
          <p:cNvSpPr/>
          <p:nvPr/>
        </p:nvSpPr>
        <p:spPr>
          <a:xfrm>
            <a:off x="4206295" y="1685099"/>
            <a:ext cx="729397" cy="283315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078575" y="1320645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8933" y="2420982"/>
            <a:ext cx="3028950" cy="2505075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4113212" y="2585971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1488552" y="2652709"/>
            <a:ext cx="2717743" cy="1907994"/>
          </a:xfrm>
          <a:prstGeom prst="roundRect">
            <a:avLst>
              <a:gd name="adj" fmla="val 4109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379309" y="4934758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❹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252306" y="4826070"/>
            <a:ext cx="3243225" cy="598727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2957968" y="5535810"/>
            <a:ext cx="689963" cy="300884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576683" y="5466940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❺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7" name="모서리가 둥근 사각형 설명선 26"/>
          <p:cNvSpPr/>
          <p:nvPr/>
        </p:nvSpPr>
        <p:spPr>
          <a:xfrm>
            <a:off x="100774" y="3250423"/>
            <a:ext cx="1260769" cy="1000125"/>
          </a:xfrm>
          <a:prstGeom prst="wedgeRoundRectCallout">
            <a:avLst>
              <a:gd name="adj1" fmla="val 56378"/>
              <a:gd name="adj2" fmla="val -22415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Target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파일 유형 선택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50306" y="1661537"/>
            <a:ext cx="4396740" cy="4183380"/>
          </a:xfrm>
          <a:prstGeom prst="rect">
            <a:avLst/>
          </a:prstGeom>
        </p:spPr>
      </p:pic>
      <p:sp>
        <p:nvSpPr>
          <p:cNvPr id="35" name="오른쪽 화살표 34"/>
          <p:cNvSpPr/>
          <p:nvPr/>
        </p:nvSpPr>
        <p:spPr>
          <a:xfrm>
            <a:off x="4865491" y="2332993"/>
            <a:ext cx="746370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예시</a:t>
            </a:r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6915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Target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597" y="917475"/>
            <a:ext cx="7467600" cy="5334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2527" y="2924944"/>
            <a:ext cx="2331720" cy="1748790"/>
          </a:xfrm>
          <a:prstGeom prst="rect">
            <a:avLst/>
          </a:prstGeom>
        </p:spPr>
      </p:pic>
      <p:sp>
        <p:nvSpPr>
          <p:cNvPr id="24" name="모서리가 둥근 직사각형 23"/>
          <p:cNvSpPr/>
          <p:nvPr/>
        </p:nvSpPr>
        <p:spPr>
          <a:xfrm>
            <a:off x="2956254" y="1327542"/>
            <a:ext cx="585462" cy="445274"/>
          </a:xfrm>
          <a:prstGeom prst="roundRect">
            <a:avLst>
              <a:gd name="adj" fmla="val 4109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1204020" y="3772439"/>
            <a:ext cx="2420946" cy="304633"/>
          </a:xfrm>
          <a:prstGeom prst="roundRect">
            <a:avLst>
              <a:gd name="adj" fmla="val 4109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9" name="모서리가 둥근 사각형 설명선 28"/>
          <p:cNvSpPr/>
          <p:nvPr/>
        </p:nvSpPr>
        <p:spPr>
          <a:xfrm>
            <a:off x="1332656" y="4239861"/>
            <a:ext cx="2023365" cy="1632156"/>
          </a:xfrm>
          <a:prstGeom prst="wedgeRoundRectCallout">
            <a:avLst>
              <a:gd name="adj1" fmla="val -21697"/>
              <a:gd name="adj2" fmla="val -57426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Target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파일에서 오른쪽 마우스 클릭 후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Add Reformat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선택하면 필요한 필드만 선택하거나 추가 필드를 만들 수 있음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739763" y="981940"/>
            <a:ext cx="2023365" cy="1346342"/>
          </a:xfrm>
          <a:prstGeom prst="wedgeRoundRectCallout">
            <a:avLst>
              <a:gd name="adj1" fmla="val 56794"/>
              <a:gd name="adj2" fmla="val -20274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Target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파일 선택 후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“Reformat”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버튼 클릭 후 필요한 필드만 선택하거나 추가 필드를 만들 수 있음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7281" y="1018444"/>
            <a:ext cx="4707731" cy="5000625"/>
          </a:xfrm>
          <a:prstGeom prst="rect">
            <a:avLst/>
          </a:prstGeom>
        </p:spPr>
      </p:pic>
      <p:sp>
        <p:nvSpPr>
          <p:cNvPr id="12" name="오른쪽 화살표 11"/>
          <p:cNvSpPr/>
          <p:nvPr/>
        </p:nvSpPr>
        <p:spPr>
          <a:xfrm>
            <a:off x="3770709" y="2804113"/>
            <a:ext cx="1229821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1442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7" y="927100"/>
            <a:ext cx="8015288" cy="5306378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Target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1424608" y="2852936"/>
            <a:ext cx="7605092" cy="1152128"/>
          </a:xfrm>
          <a:prstGeom prst="roundRect">
            <a:avLst>
              <a:gd name="adj" fmla="val 4109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4898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686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8" name="TextBox 4"/>
          <p:cNvSpPr txBox="1">
            <a:spLocks noChangeArrowheads="1"/>
          </p:cNvSpPr>
          <p:nvPr/>
        </p:nvSpPr>
        <p:spPr bwMode="auto">
          <a:xfrm>
            <a:off x="0" y="2565400"/>
            <a:ext cx="987742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/>
            <a:r>
              <a:rPr lang="ko-KR" altLang="en-US" sz="7200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</a:t>
            </a:r>
            <a:r>
              <a:rPr lang="ko-KR" altLang="en-US" sz="7200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본 </a:t>
            </a:r>
            <a:r>
              <a:rPr lang="ko-KR" altLang="en-US" sz="7200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 능</a:t>
            </a:r>
          </a:p>
        </p:txBody>
      </p:sp>
    </p:spTree>
    <p:extLst>
      <p:ext uri="{BB962C8B-B14F-4D97-AF65-F5344CB8AC3E}">
        <p14:creationId xmlns:p14="http://schemas.microsoft.com/office/powerpoint/2010/main" val="285750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614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I. </a:t>
            </a:r>
            <a:r>
              <a:rPr lang="en-US" altLang="ko-KR" dirty="0" err="1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DMExpress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: Overview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6148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3"/>
          <p:cNvSpPr txBox="1">
            <a:spLocks noChangeArrowheads="1"/>
          </p:cNvSpPr>
          <p:nvPr/>
        </p:nvSpPr>
        <p:spPr bwMode="auto">
          <a:xfrm>
            <a:off x="95250" y="955675"/>
            <a:ext cx="9286875" cy="4402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/>
          <a:lstStyle/>
          <a:p>
            <a:pPr marL="566738" lvl="1" indent="-227013" latinLnBrk="0"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r>
              <a:rPr kumimoji="0" lang="en-US" altLang="ko-KR" sz="1400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DMExpress </a:t>
            </a:r>
            <a:r>
              <a:rPr kumimoji="0" lang="ko-KR" altLang="en-US" sz="1400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란</a:t>
            </a:r>
            <a:r>
              <a:rPr kumimoji="0" lang="en-US" altLang="ko-KR" sz="1400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?</a:t>
            </a:r>
            <a: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/>
            </a:r>
            <a:b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</a:br>
            <a: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/>
            </a:r>
            <a:b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</a:br>
            <a: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DMExpress</a:t>
            </a:r>
            <a:r>
              <a:rPr kumimoji="0" lang="ko-KR" altLang="en-US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는 </a:t>
            </a:r>
            <a:r>
              <a:rPr kumimoji="0" lang="ko-KR" altLang="en-US" sz="1400" kern="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고성능 </a:t>
            </a:r>
            <a:r>
              <a:rPr kumimoji="0" lang="en-US" altLang="ko-KR" sz="1400" kern="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Sort </a:t>
            </a:r>
            <a:r>
              <a:rPr kumimoji="0" lang="ko-KR" altLang="en-US" sz="1400" kern="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엔진을 기반으로 대용량 데이터를 쉽고 빠르게 추출</a:t>
            </a:r>
            <a:r>
              <a:rPr kumimoji="0" lang="en-US" altLang="ko-KR" sz="1400" kern="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, </a:t>
            </a:r>
            <a:r>
              <a:rPr kumimoji="0" lang="ko-KR" altLang="en-US" sz="1400" kern="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변환</a:t>
            </a:r>
            <a:r>
              <a:rPr kumimoji="0" lang="en-US" altLang="ko-KR" sz="1400" kern="0" dirty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, </a:t>
            </a:r>
            <a:r>
              <a:rPr kumimoji="0" lang="ko-KR" altLang="en-US" sz="1400" kern="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정제</a:t>
            </a:r>
            <a:r>
              <a:rPr kumimoji="0" lang="en-US" altLang="ko-KR" sz="1400" kern="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, </a:t>
            </a:r>
            <a:r>
              <a:rPr kumimoji="0" lang="ko-KR" altLang="en-US" sz="1400" kern="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적재하는 </a:t>
            </a:r>
            <a:r>
              <a:rPr kumimoji="0" lang="ko-KR" altLang="en-US" sz="1400" kern="0" dirty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제품</a:t>
            </a:r>
            <a:r>
              <a:rPr kumimoji="0" lang="ko-KR" altLang="en-US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입니다</a:t>
            </a:r>
            <a: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. </a:t>
            </a:r>
            <a:b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</a:br>
            <a:r>
              <a:rPr kumimoji="0" lang="ko-KR" altLang="en-US" sz="1400" kern="0" dirty="0" smtClean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윈도우 </a:t>
            </a:r>
            <a: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desktop</a:t>
            </a:r>
            <a:r>
              <a:rPr kumimoji="0" lang="ko-KR" altLang="en-US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에서 </a:t>
            </a:r>
            <a:r>
              <a:rPr kumimoji="0" lang="en-US" altLang="ko-KR" sz="1400" kern="0" dirty="0" err="1" smtClean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DMExpress</a:t>
            </a:r>
            <a:r>
              <a:rPr kumimoji="0" lang="en-US" altLang="ko-KR" sz="1400" kern="0" dirty="0" smtClean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 GUI</a:t>
            </a:r>
            <a:r>
              <a:rPr kumimoji="0" lang="ko-KR" altLang="en-US" sz="1400" kern="0" dirty="0" smtClean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를 이용해서 데이터 </a:t>
            </a:r>
            <a:r>
              <a:rPr kumimoji="0" lang="ko-KR" altLang="en-US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가공처리를 위한 </a:t>
            </a:r>
            <a: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application</a:t>
            </a:r>
            <a:r>
              <a:rPr kumimoji="0" lang="ko-KR" altLang="en-US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을 </a:t>
            </a:r>
            <a:r>
              <a:rPr kumimoji="0" lang="ko-KR" altLang="en-US" sz="1400" kern="0" dirty="0" smtClean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디자인</a:t>
            </a:r>
            <a: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, </a:t>
            </a:r>
            <a:r>
              <a:rPr kumimoji="0" lang="ko-KR" altLang="en-US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스케줄</a:t>
            </a:r>
            <a: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, </a:t>
            </a:r>
            <a:r>
              <a:rPr kumimoji="0" lang="ko-KR" altLang="en-US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조정할 수 있습니다</a:t>
            </a:r>
            <a: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.</a:t>
            </a: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r>
              <a:rPr kumimoji="0" lang="en-US" sz="1400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Data Transformation </a:t>
            </a:r>
            <a:r>
              <a:rPr kumimoji="0" lang="ko-KR" altLang="en-US" sz="1400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방식</a:t>
            </a:r>
            <a:endParaRPr kumimoji="0" lang="en-US" altLang="ko-KR" sz="1400" b="1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chemeClr val="tx2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</p:txBody>
      </p:sp>
      <p:grpSp>
        <p:nvGrpSpPr>
          <p:cNvPr id="6150" name="그룹 72"/>
          <p:cNvGrpSpPr>
            <a:grpSpLocks/>
          </p:cNvGrpSpPr>
          <p:nvPr/>
        </p:nvGrpSpPr>
        <p:grpSpPr bwMode="auto">
          <a:xfrm>
            <a:off x="738188" y="2714625"/>
            <a:ext cx="4000500" cy="1214438"/>
            <a:chOff x="738186" y="2714620"/>
            <a:chExt cx="4000500" cy="1214446"/>
          </a:xfrm>
        </p:grpSpPr>
        <p:sp>
          <p:nvSpPr>
            <p:cNvPr id="67" name="모서리가 둥근 직사각형 66"/>
            <p:cNvSpPr/>
            <p:nvPr/>
          </p:nvSpPr>
          <p:spPr>
            <a:xfrm>
              <a:off x="738186" y="2714620"/>
              <a:ext cx="4000500" cy="121444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0">
                <a:defRPr/>
              </a:pPr>
              <a:endParaRPr kumimoji="0" lang="ko-KR" altLang="en-US" dirty="0">
                <a:latin typeface="고도 M" panose="02000503000000020004" pitchFamily="50" charset="-127"/>
                <a:ea typeface="고도 M" panose="02000503000000020004" pitchFamily="50" charset="-127"/>
              </a:endParaRPr>
            </a:p>
          </p:txBody>
        </p:sp>
        <p:grpSp>
          <p:nvGrpSpPr>
            <p:cNvPr id="6201" name="그룹 42"/>
            <p:cNvGrpSpPr>
              <a:grpSpLocks/>
            </p:cNvGrpSpPr>
            <p:nvPr/>
          </p:nvGrpSpPr>
          <p:grpSpPr bwMode="auto">
            <a:xfrm>
              <a:off x="930271" y="2886071"/>
              <a:ext cx="3536184" cy="898525"/>
              <a:chOff x="2994036" y="2428868"/>
              <a:chExt cx="3536184" cy="898525"/>
            </a:xfrm>
          </p:grpSpPr>
          <p:grpSp>
            <p:nvGrpSpPr>
              <p:cNvPr id="6202" name="Group 73"/>
              <p:cNvGrpSpPr>
                <a:grpSpLocks/>
              </p:cNvGrpSpPr>
              <p:nvPr/>
            </p:nvGrpSpPr>
            <p:grpSpPr bwMode="auto">
              <a:xfrm>
                <a:off x="3009911" y="2430456"/>
                <a:ext cx="801688" cy="811212"/>
                <a:chOff x="2739" y="997"/>
                <a:chExt cx="505" cy="511"/>
              </a:xfrm>
            </p:grpSpPr>
            <p:sp>
              <p:nvSpPr>
                <p:cNvPr id="9" name="AutoShape 41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 dirty="0">
                    <a:solidFill>
                      <a:sysClr val="windowText" lastClr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endParaRPr>
                </a:p>
              </p:txBody>
            </p:sp>
            <p:sp>
              <p:nvSpPr>
                <p:cNvPr id="10" name="Text Box 42"/>
                <p:cNvSpPr txBox="1">
                  <a:spLocks noChangeArrowheads="1"/>
                </p:cNvSpPr>
                <p:nvPr/>
              </p:nvSpPr>
              <p:spPr bwMode="auto">
                <a:xfrm>
                  <a:off x="2759" y="1206"/>
                  <a:ext cx="455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 dirty="0">
                      <a:solidFill>
                        <a:srgbClr val="000000"/>
                      </a:solidFill>
                      <a:latin typeface="고도 M" panose="02000503000000020004" pitchFamily="50" charset="-127"/>
                      <a:ea typeface="고도 M" panose="02000503000000020004" pitchFamily="50" charset="-127"/>
                    </a:rPr>
                    <a:t>RDBMS</a:t>
                  </a:r>
                </a:p>
              </p:txBody>
            </p:sp>
          </p:grpSp>
          <p:sp>
            <p:nvSpPr>
              <p:cNvPr id="11" name="AutoShape 43"/>
              <p:cNvSpPr>
                <a:spLocks noChangeArrowheads="1"/>
              </p:cNvSpPr>
              <p:nvPr/>
            </p:nvSpPr>
            <p:spPr bwMode="auto">
              <a:xfrm>
                <a:off x="5651513" y="2552694"/>
                <a:ext cx="849313" cy="593729"/>
              </a:xfrm>
              <a:prstGeom prst="flowChartDocument">
                <a:avLst/>
              </a:prstGeom>
              <a:solidFill>
                <a:srgbClr val="F8CFA6"/>
              </a:solidFill>
              <a:ln w="9525" algn="ctr">
                <a:solidFill>
                  <a:srgbClr val="FFFFFF"/>
                </a:solidFill>
                <a:miter lim="800000"/>
                <a:headEnd/>
                <a:tailEnd/>
              </a:ln>
              <a:effectLst>
                <a:outerShdw dist="81320" dir="2319588" algn="ctr" rotWithShape="0">
                  <a:srgbClr val="CCCCCC"/>
                </a:outerShdw>
              </a:effectLst>
            </p:spPr>
            <p:txBody>
              <a:bodyPr wrap="none" anchor="ctr"/>
              <a:lstStyle/>
              <a:p>
                <a:pPr fontAlgn="auto" latinLnBrk="0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kern="0" dirty="0">
                  <a:solidFill>
                    <a:sysClr val="windowText" lastClr="000000"/>
                  </a:solidFill>
                  <a:latin typeface="고도 M" panose="02000503000000020004" pitchFamily="50" charset="-127"/>
                  <a:ea typeface="고도 M" panose="02000503000000020004" pitchFamily="50" charset="-127"/>
                </a:endParaRPr>
              </a:p>
            </p:txBody>
          </p:sp>
          <p:sp>
            <p:nvSpPr>
              <p:cNvPr id="6204" name="Text Box 44"/>
              <p:cNvSpPr txBox="1">
                <a:spLocks noChangeArrowheads="1"/>
              </p:cNvSpPr>
              <p:nvPr/>
            </p:nvSpPr>
            <p:spPr bwMode="auto">
              <a:xfrm>
                <a:off x="5670561" y="2684456"/>
                <a:ext cx="859659" cy="2770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dirty="0">
                    <a:solidFill>
                      <a:srgbClr val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rPr>
                  <a:t>Flat Files</a:t>
                </a:r>
              </a:p>
            </p:txBody>
          </p:sp>
          <p:sp>
            <p:nvSpPr>
              <p:cNvPr id="13" name="AutoShape 45"/>
              <p:cNvSpPr>
                <a:spLocks noChangeArrowheads="1"/>
              </p:cNvSpPr>
              <p:nvPr/>
            </p:nvSpPr>
            <p:spPr bwMode="auto">
              <a:xfrm>
                <a:off x="3859226" y="2736845"/>
                <a:ext cx="1766887" cy="217489"/>
              </a:xfrm>
              <a:prstGeom prst="leftRightArrow">
                <a:avLst>
                  <a:gd name="adj1" fmla="val 50000"/>
                  <a:gd name="adj2" fmla="val 162481"/>
                </a:avLst>
              </a:prstGeom>
              <a:solidFill>
                <a:srgbClr val="67568B"/>
              </a:solidFill>
              <a:ln w="9525" algn="ctr">
                <a:solidFill>
                  <a:srgbClr val="FFFFFF"/>
                </a:solidFill>
                <a:miter lim="800000"/>
                <a:headEnd/>
                <a:tailEnd/>
              </a:ln>
              <a:effectLst>
                <a:outerShdw dist="56796" dir="3806097" algn="ctr" rotWithShape="0">
                  <a:srgbClr val="CCCCCC"/>
                </a:outerShdw>
              </a:effectLst>
            </p:spPr>
            <p:txBody>
              <a:bodyPr wrap="none" anchor="ctr"/>
              <a:lstStyle/>
              <a:p>
                <a:pPr fontAlgn="auto" latinLnBrk="0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sz="1000" b="1" kern="0" dirty="0">
                  <a:solidFill>
                    <a:srgbClr val="666699"/>
                  </a:solidFill>
                  <a:latin typeface="고도 M" panose="02000503000000020004" pitchFamily="50" charset="-127"/>
                  <a:ea typeface="고도 M" panose="02000503000000020004" pitchFamily="50" charset="-127"/>
                </a:endParaRPr>
              </a:p>
            </p:txBody>
          </p:sp>
          <p:sp>
            <p:nvSpPr>
              <p:cNvPr id="6206" name="Text Box 46"/>
              <p:cNvSpPr txBox="1">
                <a:spLocks noChangeArrowheads="1"/>
              </p:cNvSpPr>
              <p:nvPr/>
            </p:nvSpPr>
            <p:spPr bwMode="auto">
              <a:xfrm>
                <a:off x="4184661" y="2541581"/>
                <a:ext cx="1139825" cy="2762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i="1" dirty="0">
                    <a:solidFill>
                      <a:srgbClr val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rPr>
                  <a:t>Tables / files</a:t>
                </a:r>
              </a:p>
            </p:txBody>
          </p:sp>
          <p:sp>
            <p:nvSpPr>
              <p:cNvPr id="6207" name="Text Box 47"/>
              <p:cNvSpPr txBox="1">
                <a:spLocks noChangeArrowheads="1"/>
              </p:cNvSpPr>
              <p:nvPr/>
            </p:nvSpPr>
            <p:spPr bwMode="auto">
              <a:xfrm>
                <a:off x="4102111" y="2927343"/>
                <a:ext cx="1372683" cy="2770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i="1" dirty="0">
                    <a:solidFill>
                      <a:srgbClr val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rPr>
                  <a:t>Fixed / variable</a:t>
                </a:r>
              </a:p>
            </p:txBody>
          </p:sp>
          <p:grpSp>
            <p:nvGrpSpPr>
              <p:cNvPr id="6208" name="Group 80"/>
              <p:cNvGrpSpPr>
                <a:grpSpLocks/>
              </p:cNvGrpSpPr>
              <p:nvPr/>
            </p:nvGrpSpPr>
            <p:grpSpPr bwMode="auto">
              <a:xfrm>
                <a:off x="2994036" y="2428868"/>
                <a:ext cx="881063" cy="898525"/>
                <a:chOff x="4499" y="1170"/>
                <a:chExt cx="555" cy="374"/>
              </a:xfrm>
            </p:grpSpPr>
            <p:sp>
              <p:nvSpPr>
                <p:cNvPr id="18" name="AutoShape 78"/>
                <p:cNvSpPr>
                  <a:spLocks noChangeArrowheads="1"/>
                </p:cNvSpPr>
                <p:nvPr/>
              </p:nvSpPr>
              <p:spPr bwMode="auto">
                <a:xfrm>
                  <a:off x="4499" y="1170"/>
                  <a:ext cx="535" cy="374"/>
                </a:xfrm>
                <a:prstGeom prst="flowChartDocument">
                  <a:avLst/>
                </a:prstGeom>
                <a:solidFill>
                  <a:srgbClr val="F8CFA6"/>
                </a:solidFill>
                <a:ln w="9525" algn="ctr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outerShdw dist="81320" dir="2319588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 dirty="0">
                    <a:solidFill>
                      <a:sysClr val="windowText" lastClr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endParaRPr>
                </a:p>
              </p:txBody>
            </p:sp>
            <p:sp>
              <p:nvSpPr>
                <p:cNvPr id="19" name="Text Box 79"/>
                <p:cNvSpPr txBox="1">
                  <a:spLocks noChangeArrowheads="1"/>
                </p:cNvSpPr>
                <p:nvPr/>
              </p:nvSpPr>
              <p:spPr bwMode="auto">
                <a:xfrm>
                  <a:off x="4511" y="1253"/>
                  <a:ext cx="543" cy="115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 dirty="0">
                      <a:solidFill>
                        <a:srgbClr val="000000"/>
                      </a:solidFill>
                      <a:latin typeface="고도 M" panose="02000503000000020004" pitchFamily="50" charset="-127"/>
                      <a:ea typeface="고도 M" panose="02000503000000020004" pitchFamily="50" charset="-127"/>
                    </a:rPr>
                    <a:t>Flat Files</a:t>
                  </a:r>
                </a:p>
              </p:txBody>
            </p:sp>
          </p:grpSp>
        </p:grpSp>
      </p:grpSp>
      <p:grpSp>
        <p:nvGrpSpPr>
          <p:cNvPr id="6151" name="그룹 68"/>
          <p:cNvGrpSpPr>
            <a:grpSpLocks/>
          </p:cNvGrpSpPr>
          <p:nvPr/>
        </p:nvGrpSpPr>
        <p:grpSpPr bwMode="auto">
          <a:xfrm>
            <a:off x="738188" y="4357688"/>
            <a:ext cx="4000500" cy="1214437"/>
            <a:chOff x="4738714" y="2614607"/>
            <a:chExt cx="4000500" cy="1214446"/>
          </a:xfrm>
        </p:grpSpPr>
        <p:sp>
          <p:nvSpPr>
            <p:cNvPr id="68" name="모서리가 둥근 직사각형 67"/>
            <p:cNvSpPr/>
            <p:nvPr/>
          </p:nvSpPr>
          <p:spPr>
            <a:xfrm>
              <a:off x="4738714" y="2614607"/>
              <a:ext cx="4000500" cy="121444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0">
                <a:defRPr/>
              </a:pPr>
              <a:endParaRPr kumimoji="0" lang="ko-KR" altLang="en-US" dirty="0">
                <a:latin typeface="고도 M" panose="02000503000000020004" pitchFamily="50" charset="-127"/>
                <a:ea typeface="고도 M" panose="02000503000000020004" pitchFamily="50" charset="-127"/>
              </a:endParaRPr>
            </a:p>
          </p:txBody>
        </p:sp>
        <p:grpSp>
          <p:nvGrpSpPr>
            <p:cNvPr id="6186" name="그룹 43"/>
            <p:cNvGrpSpPr>
              <a:grpSpLocks/>
            </p:cNvGrpSpPr>
            <p:nvPr/>
          </p:nvGrpSpPr>
          <p:grpSpPr bwMode="auto">
            <a:xfrm>
              <a:off x="4953000" y="2786058"/>
              <a:ext cx="3536184" cy="906463"/>
              <a:chOff x="2992449" y="4013193"/>
              <a:chExt cx="3536184" cy="906463"/>
            </a:xfrm>
          </p:grpSpPr>
          <p:grpSp>
            <p:nvGrpSpPr>
              <p:cNvPr id="6187" name="Group 73"/>
              <p:cNvGrpSpPr>
                <a:grpSpLocks/>
              </p:cNvGrpSpPr>
              <p:nvPr/>
            </p:nvGrpSpPr>
            <p:grpSpPr bwMode="auto">
              <a:xfrm>
                <a:off x="3008324" y="4022718"/>
                <a:ext cx="801687" cy="811213"/>
                <a:chOff x="2739" y="997"/>
                <a:chExt cx="505" cy="511"/>
              </a:xfrm>
            </p:grpSpPr>
            <p:sp>
              <p:nvSpPr>
                <p:cNvPr id="21" name="AutoShape 41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 dirty="0">
                    <a:solidFill>
                      <a:sysClr val="windowText" lastClr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endParaRPr>
                </a:p>
              </p:txBody>
            </p:sp>
            <p:sp>
              <p:nvSpPr>
                <p:cNvPr id="22" name="Text Box 42"/>
                <p:cNvSpPr txBox="1">
                  <a:spLocks noChangeArrowheads="1"/>
                </p:cNvSpPr>
                <p:nvPr/>
              </p:nvSpPr>
              <p:spPr bwMode="auto">
                <a:xfrm>
                  <a:off x="2759" y="1206"/>
                  <a:ext cx="455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 dirty="0">
                      <a:solidFill>
                        <a:srgbClr val="000000"/>
                      </a:solidFill>
                      <a:latin typeface="고도 M" panose="02000503000000020004" pitchFamily="50" charset="-127"/>
                      <a:ea typeface="고도 M" panose="02000503000000020004" pitchFamily="50" charset="-127"/>
                    </a:rPr>
                    <a:t>RDBMS</a:t>
                  </a:r>
                </a:p>
              </p:txBody>
            </p:sp>
          </p:grpSp>
          <p:sp>
            <p:nvSpPr>
              <p:cNvPr id="6188" name="Text Box 44"/>
              <p:cNvSpPr txBox="1">
                <a:spLocks noChangeArrowheads="1"/>
              </p:cNvSpPr>
              <p:nvPr/>
            </p:nvSpPr>
            <p:spPr bwMode="auto">
              <a:xfrm>
                <a:off x="5668974" y="4276718"/>
                <a:ext cx="859659" cy="2770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dirty="0">
                    <a:solidFill>
                      <a:srgbClr val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rPr>
                  <a:t>Flat Files</a:t>
                </a:r>
              </a:p>
            </p:txBody>
          </p:sp>
          <p:sp>
            <p:nvSpPr>
              <p:cNvPr id="24" name="AutoShape 45"/>
              <p:cNvSpPr>
                <a:spLocks noChangeArrowheads="1"/>
              </p:cNvSpPr>
              <p:nvPr/>
            </p:nvSpPr>
            <p:spPr bwMode="auto">
              <a:xfrm>
                <a:off x="3857663" y="4329107"/>
                <a:ext cx="1766887" cy="217490"/>
              </a:xfrm>
              <a:prstGeom prst="leftRightArrow">
                <a:avLst>
                  <a:gd name="adj1" fmla="val 50000"/>
                  <a:gd name="adj2" fmla="val 162481"/>
                </a:avLst>
              </a:prstGeom>
              <a:solidFill>
                <a:srgbClr val="67568B"/>
              </a:solidFill>
              <a:ln w="9525" algn="ctr">
                <a:solidFill>
                  <a:srgbClr val="FFFFFF"/>
                </a:solidFill>
                <a:miter lim="800000"/>
                <a:headEnd/>
                <a:tailEnd/>
              </a:ln>
              <a:effectLst>
                <a:outerShdw dist="56796" dir="3806097" algn="ctr" rotWithShape="0">
                  <a:srgbClr val="CCCCCC"/>
                </a:outerShdw>
              </a:effectLst>
            </p:spPr>
            <p:txBody>
              <a:bodyPr wrap="none" anchor="ctr"/>
              <a:lstStyle/>
              <a:p>
                <a:pPr fontAlgn="auto" latinLnBrk="0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sz="1000" b="1" kern="0" dirty="0">
                  <a:solidFill>
                    <a:srgbClr val="666699"/>
                  </a:solidFill>
                  <a:latin typeface="고도 M" panose="02000503000000020004" pitchFamily="50" charset="-127"/>
                  <a:ea typeface="고도 M" panose="02000503000000020004" pitchFamily="50" charset="-127"/>
                </a:endParaRPr>
              </a:p>
            </p:txBody>
          </p:sp>
          <p:sp>
            <p:nvSpPr>
              <p:cNvPr id="6190" name="Text Box 46"/>
              <p:cNvSpPr txBox="1">
                <a:spLocks noChangeArrowheads="1"/>
              </p:cNvSpPr>
              <p:nvPr/>
            </p:nvSpPr>
            <p:spPr bwMode="auto">
              <a:xfrm>
                <a:off x="4183074" y="4133843"/>
                <a:ext cx="1139825" cy="2762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i="1" dirty="0">
                    <a:solidFill>
                      <a:srgbClr val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rPr>
                  <a:t>Tables / files</a:t>
                </a:r>
              </a:p>
            </p:txBody>
          </p:sp>
          <p:sp>
            <p:nvSpPr>
              <p:cNvPr id="6191" name="Text Box 47"/>
              <p:cNvSpPr txBox="1">
                <a:spLocks noChangeArrowheads="1"/>
              </p:cNvSpPr>
              <p:nvPr/>
            </p:nvSpPr>
            <p:spPr bwMode="auto">
              <a:xfrm>
                <a:off x="4100524" y="4519606"/>
                <a:ext cx="1372683" cy="2770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i="1" dirty="0">
                    <a:solidFill>
                      <a:srgbClr val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rPr>
                  <a:t>Fixed / variable</a:t>
                </a:r>
              </a:p>
            </p:txBody>
          </p:sp>
          <p:grpSp>
            <p:nvGrpSpPr>
              <p:cNvPr id="6192" name="Group 74"/>
              <p:cNvGrpSpPr>
                <a:grpSpLocks/>
              </p:cNvGrpSpPr>
              <p:nvPr/>
            </p:nvGrpSpPr>
            <p:grpSpPr bwMode="auto">
              <a:xfrm>
                <a:off x="5675324" y="4013193"/>
                <a:ext cx="801687" cy="811213"/>
                <a:chOff x="2739" y="997"/>
                <a:chExt cx="505" cy="511"/>
              </a:xfrm>
            </p:grpSpPr>
            <p:sp>
              <p:nvSpPr>
                <p:cNvPr id="28" name="AutoShape 75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 dirty="0">
                    <a:solidFill>
                      <a:sysClr val="windowText" lastClr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endParaRPr>
                </a:p>
              </p:txBody>
            </p:sp>
            <p:sp>
              <p:nvSpPr>
                <p:cNvPr id="29" name="Text Box 76"/>
                <p:cNvSpPr txBox="1">
                  <a:spLocks noChangeArrowheads="1"/>
                </p:cNvSpPr>
                <p:nvPr/>
              </p:nvSpPr>
              <p:spPr bwMode="auto">
                <a:xfrm>
                  <a:off x="2759" y="1206"/>
                  <a:ext cx="455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 dirty="0">
                      <a:solidFill>
                        <a:srgbClr val="000000"/>
                      </a:solidFill>
                      <a:latin typeface="고도 M" panose="02000503000000020004" pitchFamily="50" charset="-127"/>
                      <a:ea typeface="고도 M" panose="02000503000000020004" pitchFamily="50" charset="-127"/>
                    </a:rPr>
                    <a:t>RDBMS</a:t>
                  </a:r>
                </a:p>
              </p:txBody>
            </p:sp>
          </p:grpSp>
          <p:grpSp>
            <p:nvGrpSpPr>
              <p:cNvPr id="6193" name="Group 80"/>
              <p:cNvGrpSpPr>
                <a:grpSpLocks/>
              </p:cNvGrpSpPr>
              <p:nvPr/>
            </p:nvGrpSpPr>
            <p:grpSpPr bwMode="auto">
              <a:xfrm>
                <a:off x="2992449" y="4021131"/>
                <a:ext cx="881062" cy="898525"/>
                <a:chOff x="4499" y="1170"/>
                <a:chExt cx="555" cy="374"/>
              </a:xfrm>
            </p:grpSpPr>
            <p:sp>
              <p:nvSpPr>
                <p:cNvPr id="31" name="AutoShape 78"/>
                <p:cNvSpPr>
                  <a:spLocks noChangeArrowheads="1"/>
                </p:cNvSpPr>
                <p:nvPr/>
              </p:nvSpPr>
              <p:spPr bwMode="auto">
                <a:xfrm>
                  <a:off x="4499" y="1170"/>
                  <a:ext cx="535" cy="374"/>
                </a:xfrm>
                <a:prstGeom prst="flowChartDocument">
                  <a:avLst/>
                </a:prstGeom>
                <a:solidFill>
                  <a:srgbClr val="F8CFA6"/>
                </a:solidFill>
                <a:ln w="9525" algn="ctr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outerShdw dist="81320" dir="2319588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 dirty="0">
                    <a:solidFill>
                      <a:sysClr val="windowText" lastClr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endParaRPr>
                </a:p>
              </p:txBody>
            </p:sp>
            <p:sp>
              <p:nvSpPr>
                <p:cNvPr id="32" name="Text Box 79"/>
                <p:cNvSpPr txBox="1">
                  <a:spLocks noChangeArrowheads="1"/>
                </p:cNvSpPr>
                <p:nvPr/>
              </p:nvSpPr>
              <p:spPr bwMode="auto">
                <a:xfrm>
                  <a:off x="4511" y="1253"/>
                  <a:ext cx="543" cy="115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 dirty="0">
                      <a:solidFill>
                        <a:srgbClr val="000000"/>
                      </a:solidFill>
                      <a:latin typeface="고도 M" panose="02000503000000020004" pitchFamily="50" charset="-127"/>
                      <a:ea typeface="고도 M" panose="02000503000000020004" pitchFamily="50" charset="-127"/>
                    </a:rPr>
                    <a:t>Flat Files</a:t>
                  </a:r>
                </a:p>
              </p:txBody>
            </p:sp>
          </p:grpSp>
        </p:grpSp>
      </p:grpSp>
      <p:grpSp>
        <p:nvGrpSpPr>
          <p:cNvPr id="6152" name="그룹 70"/>
          <p:cNvGrpSpPr>
            <a:grpSpLocks/>
          </p:cNvGrpSpPr>
          <p:nvPr/>
        </p:nvGrpSpPr>
        <p:grpSpPr bwMode="auto">
          <a:xfrm>
            <a:off x="5095875" y="2705100"/>
            <a:ext cx="4000500" cy="1214438"/>
            <a:chOff x="595282" y="4286256"/>
            <a:chExt cx="4000500" cy="1214446"/>
          </a:xfrm>
        </p:grpSpPr>
        <p:sp>
          <p:nvSpPr>
            <p:cNvPr id="66" name="모서리가 둥근 직사각형 65"/>
            <p:cNvSpPr/>
            <p:nvPr/>
          </p:nvSpPr>
          <p:spPr>
            <a:xfrm>
              <a:off x="595282" y="4286256"/>
              <a:ext cx="4000500" cy="121444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0">
                <a:defRPr/>
              </a:pPr>
              <a:endParaRPr kumimoji="0" lang="ko-KR" altLang="en-US" dirty="0">
                <a:latin typeface="고도 M" panose="02000503000000020004" pitchFamily="50" charset="-127"/>
                <a:ea typeface="고도 M" panose="02000503000000020004" pitchFamily="50" charset="-127"/>
              </a:endParaRPr>
            </a:p>
          </p:txBody>
        </p:sp>
        <p:grpSp>
          <p:nvGrpSpPr>
            <p:cNvPr id="6174" name="그룹 44"/>
            <p:cNvGrpSpPr>
              <a:grpSpLocks/>
            </p:cNvGrpSpPr>
            <p:nvPr/>
          </p:nvGrpSpPr>
          <p:grpSpPr bwMode="auto">
            <a:xfrm>
              <a:off x="809596" y="4465650"/>
              <a:ext cx="3520309" cy="820738"/>
              <a:chOff x="3017849" y="5584818"/>
              <a:chExt cx="3520309" cy="820738"/>
            </a:xfrm>
          </p:grpSpPr>
          <p:grpSp>
            <p:nvGrpSpPr>
              <p:cNvPr id="6175" name="Group 73"/>
              <p:cNvGrpSpPr>
                <a:grpSpLocks/>
              </p:cNvGrpSpPr>
              <p:nvPr/>
            </p:nvGrpSpPr>
            <p:grpSpPr bwMode="auto">
              <a:xfrm>
                <a:off x="3017849" y="5594343"/>
                <a:ext cx="801687" cy="811213"/>
                <a:chOff x="2739" y="997"/>
                <a:chExt cx="505" cy="511"/>
              </a:xfrm>
            </p:grpSpPr>
            <p:sp>
              <p:nvSpPr>
                <p:cNvPr id="34" name="AutoShape 41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 dirty="0">
                    <a:solidFill>
                      <a:sysClr val="windowText" lastClr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endParaRPr>
                </a:p>
              </p:txBody>
            </p:sp>
            <p:sp>
              <p:nvSpPr>
                <p:cNvPr id="35" name="Text Box 42"/>
                <p:cNvSpPr txBox="1">
                  <a:spLocks noChangeArrowheads="1"/>
                </p:cNvSpPr>
                <p:nvPr/>
              </p:nvSpPr>
              <p:spPr bwMode="auto">
                <a:xfrm>
                  <a:off x="2759" y="1206"/>
                  <a:ext cx="455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 dirty="0">
                      <a:solidFill>
                        <a:srgbClr val="000000"/>
                      </a:solidFill>
                      <a:latin typeface="고도 M" panose="02000503000000020004" pitchFamily="50" charset="-127"/>
                      <a:ea typeface="고도 M" panose="02000503000000020004" pitchFamily="50" charset="-127"/>
                    </a:rPr>
                    <a:t>RDBMS</a:t>
                  </a:r>
                </a:p>
              </p:txBody>
            </p:sp>
          </p:grpSp>
          <p:sp>
            <p:nvSpPr>
              <p:cNvPr id="6176" name="Text Box 44"/>
              <p:cNvSpPr txBox="1">
                <a:spLocks noChangeArrowheads="1"/>
              </p:cNvSpPr>
              <p:nvPr/>
            </p:nvSpPr>
            <p:spPr bwMode="auto">
              <a:xfrm>
                <a:off x="5678499" y="5848343"/>
                <a:ext cx="859659" cy="2770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dirty="0">
                    <a:solidFill>
                      <a:srgbClr val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rPr>
                  <a:t>Flat Files</a:t>
                </a:r>
              </a:p>
            </p:txBody>
          </p:sp>
          <p:sp>
            <p:nvSpPr>
              <p:cNvPr id="37" name="AutoShape 45"/>
              <p:cNvSpPr>
                <a:spLocks noChangeArrowheads="1"/>
              </p:cNvSpPr>
              <p:nvPr/>
            </p:nvSpPr>
            <p:spPr bwMode="auto">
              <a:xfrm>
                <a:off x="3867160" y="5900727"/>
                <a:ext cx="1766888" cy="217489"/>
              </a:xfrm>
              <a:prstGeom prst="leftRightArrow">
                <a:avLst>
                  <a:gd name="adj1" fmla="val 50000"/>
                  <a:gd name="adj2" fmla="val 162481"/>
                </a:avLst>
              </a:prstGeom>
              <a:solidFill>
                <a:srgbClr val="67568B"/>
              </a:solidFill>
              <a:ln w="9525" algn="ctr">
                <a:solidFill>
                  <a:srgbClr val="FFFFFF"/>
                </a:solidFill>
                <a:miter lim="800000"/>
                <a:headEnd/>
                <a:tailEnd/>
              </a:ln>
              <a:effectLst>
                <a:outerShdw dist="56796" dir="3806097" algn="ctr" rotWithShape="0">
                  <a:srgbClr val="CCCCCC"/>
                </a:outerShdw>
              </a:effectLst>
            </p:spPr>
            <p:txBody>
              <a:bodyPr wrap="none" anchor="ctr"/>
              <a:lstStyle/>
              <a:p>
                <a:pPr fontAlgn="auto" latinLnBrk="0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sz="1000" b="1" kern="0" dirty="0">
                  <a:solidFill>
                    <a:srgbClr val="666699"/>
                  </a:solidFill>
                  <a:latin typeface="고도 M" panose="02000503000000020004" pitchFamily="50" charset="-127"/>
                  <a:ea typeface="고도 M" panose="02000503000000020004" pitchFamily="50" charset="-127"/>
                </a:endParaRPr>
              </a:p>
            </p:txBody>
          </p:sp>
          <p:sp>
            <p:nvSpPr>
              <p:cNvPr id="6178" name="Text Box 46"/>
              <p:cNvSpPr txBox="1">
                <a:spLocks noChangeArrowheads="1"/>
              </p:cNvSpPr>
              <p:nvPr/>
            </p:nvSpPr>
            <p:spPr bwMode="auto">
              <a:xfrm>
                <a:off x="4192599" y="5705468"/>
                <a:ext cx="1139825" cy="2762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i="1" dirty="0">
                    <a:solidFill>
                      <a:srgbClr val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rPr>
                  <a:t>Tables / files</a:t>
                </a:r>
              </a:p>
            </p:txBody>
          </p:sp>
          <p:sp>
            <p:nvSpPr>
              <p:cNvPr id="6179" name="Text Box 47"/>
              <p:cNvSpPr txBox="1">
                <a:spLocks noChangeArrowheads="1"/>
              </p:cNvSpPr>
              <p:nvPr/>
            </p:nvSpPr>
            <p:spPr bwMode="auto">
              <a:xfrm>
                <a:off x="4110049" y="6091231"/>
                <a:ext cx="1372683" cy="2770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i="1" dirty="0">
                    <a:solidFill>
                      <a:srgbClr val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rPr>
                  <a:t>Fixed / variable</a:t>
                </a:r>
              </a:p>
            </p:txBody>
          </p:sp>
          <p:grpSp>
            <p:nvGrpSpPr>
              <p:cNvPr id="6180" name="Group 74"/>
              <p:cNvGrpSpPr>
                <a:grpSpLocks/>
              </p:cNvGrpSpPr>
              <p:nvPr/>
            </p:nvGrpSpPr>
            <p:grpSpPr bwMode="auto">
              <a:xfrm>
                <a:off x="5684849" y="5584818"/>
                <a:ext cx="801687" cy="811213"/>
                <a:chOff x="2739" y="997"/>
                <a:chExt cx="505" cy="511"/>
              </a:xfrm>
            </p:grpSpPr>
            <p:sp>
              <p:nvSpPr>
                <p:cNvPr id="41" name="AutoShape 75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 dirty="0">
                    <a:solidFill>
                      <a:sysClr val="windowText" lastClr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endParaRPr>
                </a:p>
              </p:txBody>
            </p:sp>
            <p:sp>
              <p:nvSpPr>
                <p:cNvPr id="42" name="Text Box 76"/>
                <p:cNvSpPr txBox="1">
                  <a:spLocks noChangeArrowheads="1"/>
                </p:cNvSpPr>
                <p:nvPr/>
              </p:nvSpPr>
              <p:spPr bwMode="auto">
                <a:xfrm>
                  <a:off x="2759" y="1206"/>
                  <a:ext cx="455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 dirty="0">
                      <a:solidFill>
                        <a:srgbClr val="000000"/>
                      </a:solidFill>
                      <a:latin typeface="고도 M" panose="02000503000000020004" pitchFamily="50" charset="-127"/>
                      <a:ea typeface="고도 M" panose="02000503000000020004" pitchFamily="50" charset="-127"/>
                    </a:rPr>
                    <a:t>RDBMS</a:t>
                  </a:r>
                </a:p>
              </p:txBody>
            </p:sp>
          </p:grpSp>
        </p:grpSp>
      </p:grpSp>
      <p:grpSp>
        <p:nvGrpSpPr>
          <p:cNvPr id="2" name="그룹 1"/>
          <p:cNvGrpSpPr/>
          <p:nvPr/>
        </p:nvGrpSpPr>
        <p:grpSpPr>
          <a:xfrm>
            <a:off x="5095875" y="4000500"/>
            <a:ext cx="4000500" cy="2214563"/>
            <a:chOff x="5095875" y="4000500"/>
            <a:chExt cx="4000500" cy="2214563"/>
          </a:xfrm>
        </p:grpSpPr>
        <p:sp>
          <p:nvSpPr>
            <p:cNvPr id="65" name="모서리가 둥근 직사각형 64"/>
            <p:cNvSpPr/>
            <p:nvPr/>
          </p:nvSpPr>
          <p:spPr bwMode="auto">
            <a:xfrm>
              <a:off x="5095875" y="4000500"/>
              <a:ext cx="4000500" cy="2214563"/>
            </a:xfrm>
            <a:prstGeom prst="roundRect">
              <a:avLst>
                <a:gd name="adj" fmla="val 9403"/>
              </a:avLst>
            </a:prstGeom>
            <a:solidFill>
              <a:schemeClr val="bg1">
                <a:lumMod val="9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0">
                <a:defRPr/>
              </a:pPr>
              <a:endParaRPr kumimoji="0" lang="ko-KR" altLang="en-US" dirty="0">
                <a:latin typeface="고도 M" panose="02000503000000020004" pitchFamily="50" charset="-127"/>
                <a:ea typeface="고도 M" panose="02000503000000020004" pitchFamily="50" charset="-127"/>
              </a:endParaRPr>
            </a:p>
          </p:txBody>
        </p:sp>
        <p:grpSp>
          <p:nvGrpSpPr>
            <p:cNvPr id="6155" name="그룹 63"/>
            <p:cNvGrpSpPr>
              <a:grpSpLocks/>
            </p:cNvGrpSpPr>
            <p:nvPr/>
          </p:nvGrpSpPr>
          <p:grpSpPr bwMode="auto">
            <a:xfrm>
              <a:off x="5230839" y="4122736"/>
              <a:ext cx="3651250" cy="1949451"/>
              <a:chOff x="5068888" y="3851275"/>
              <a:chExt cx="3579812" cy="1949450"/>
            </a:xfrm>
          </p:grpSpPr>
          <p:grpSp>
            <p:nvGrpSpPr>
              <p:cNvPr id="6156" name="Group 73"/>
              <p:cNvGrpSpPr>
                <a:grpSpLocks/>
              </p:cNvGrpSpPr>
              <p:nvPr/>
            </p:nvGrpSpPr>
            <p:grpSpPr bwMode="auto">
              <a:xfrm>
                <a:off x="5094288" y="4989513"/>
                <a:ext cx="801687" cy="811212"/>
                <a:chOff x="2739" y="997"/>
                <a:chExt cx="505" cy="511"/>
              </a:xfrm>
            </p:grpSpPr>
            <p:sp>
              <p:nvSpPr>
                <p:cNvPr id="48" name="AutoShape 41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 dirty="0">
                    <a:solidFill>
                      <a:sysClr val="windowText" lastClr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endParaRPr>
                </a:p>
              </p:txBody>
            </p:sp>
            <p:sp>
              <p:nvSpPr>
                <p:cNvPr id="49" name="Text Box 42"/>
                <p:cNvSpPr txBox="1">
                  <a:spLocks noChangeArrowheads="1"/>
                </p:cNvSpPr>
                <p:nvPr/>
              </p:nvSpPr>
              <p:spPr bwMode="auto">
                <a:xfrm>
                  <a:off x="2753" y="1206"/>
                  <a:ext cx="446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 dirty="0">
                      <a:solidFill>
                        <a:srgbClr val="000000"/>
                      </a:solidFill>
                      <a:latin typeface="고도 M" panose="02000503000000020004" pitchFamily="50" charset="-127"/>
                      <a:ea typeface="고도 M" panose="02000503000000020004" pitchFamily="50" charset="-127"/>
                    </a:rPr>
                    <a:t>RDBMS</a:t>
                  </a:r>
                </a:p>
              </p:txBody>
            </p:sp>
          </p:grpSp>
          <p:grpSp>
            <p:nvGrpSpPr>
              <p:cNvPr id="6157" name="Group 74"/>
              <p:cNvGrpSpPr>
                <a:grpSpLocks/>
              </p:cNvGrpSpPr>
              <p:nvPr/>
            </p:nvGrpSpPr>
            <p:grpSpPr bwMode="auto">
              <a:xfrm>
                <a:off x="7783513" y="3851275"/>
                <a:ext cx="801687" cy="811213"/>
                <a:chOff x="2739" y="997"/>
                <a:chExt cx="505" cy="511"/>
              </a:xfrm>
            </p:grpSpPr>
            <p:sp>
              <p:nvSpPr>
                <p:cNvPr id="51" name="AutoShape 75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 dirty="0">
                    <a:solidFill>
                      <a:sysClr val="windowText" lastClr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endParaRPr>
                </a:p>
              </p:txBody>
            </p:sp>
            <p:sp>
              <p:nvSpPr>
                <p:cNvPr id="52" name="Text Box 76"/>
                <p:cNvSpPr txBox="1">
                  <a:spLocks noChangeArrowheads="1"/>
                </p:cNvSpPr>
                <p:nvPr/>
              </p:nvSpPr>
              <p:spPr bwMode="auto">
                <a:xfrm>
                  <a:off x="2757" y="1206"/>
                  <a:ext cx="446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 dirty="0">
                      <a:solidFill>
                        <a:srgbClr val="000000"/>
                      </a:solidFill>
                      <a:latin typeface="고도 M" panose="02000503000000020004" pitchFamily="50" charset="-127"/>
                      <a:ea typeface="고도 M" panose="02000503000000020004" pitchFamily="50" charset="-127"/>
                    </a:rPr>
                    <a:t>RDBMS</a:t>
                  </a:r>
                </a:p>
              </p:txBody>
            </p:sp>
          </p:grpSp>
          <p:grpSp>
            <p:nvGrpSpPr>
              <p:cNvPr id="6158" name="그룹 93"/>
              <p:cNvGrpSpPr>
                <a:grpSpLocks/>
              </p:cNvGrpSpPr>
              <p:nvPr/>
            </p:nvGrpSpPr>
            <p:grpSpPr bwMode="auto">
              <a:xfrm>
                <a:off x="5068888" y="3922713"/>
                <a:ext cx="865187" cy="593725"/>
                <a:chOff x="7874000" y="1898650"/>
                <a:chExt cx="865188" cy="593725"/>
              </a:xfrm>
            </p:grpSpPr>
            <p:sp>
              <p:nvSpPr>
                <p:cNvPr id="54" name="AutoShape 43"/>
                <p:cNvSpPr>
                  <a:spLocks noChangeArrowheads="1"/>
                </p:cNvSpPr>
                <p:nvPr/>
              </p:nvSpPr>
              <p:spPr bwMode="auto">
                <a:xfrm>
                  <a:off x="7873975" y="1898651"/>
                  <a:ext cx="849818" cy="593725"/>
                </a:xfrm>
                <a:prstGeom prst="flowChartDocument">
                  <a:avLst/>
                </a:prstGeom>
                <a:solidFill>
                  <a:srgbClr val="F8CFA6"/>
                </a:solidFill>
                <a:ln w="9525" algn="ctr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outerShdw dist="81320" dir="2319588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 dirty="0">
                    <a:solidFill>
                      <a:sysClr val="windowText" lastClr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endParaRPr>
                </a:p>
              </p:txBody>
            </p:sp>
            <p:sp>
              <p:nvSpPr>
                <p:cNvPr id="6168" name="Text Box 44"/>
                <p:cNvSpPr txBox="1">
                  <a:spLocks noChangeArrowheads="1"/>
                </p:cNvSpPr>
                <p:nvPr/>
              </p:nvSpPr>
              <p:spPr bwMode="auto">
                <a:xfrm>
                  <a:off x="7893050" y="2030413"/>
                  <a:ext cx="846138" cy="27463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9pPr>
                </a:lstStyle>
                <a:p>
                  <a:pPr eaLnBrk="1" latinLnBrk="0" hangingPunct="1"/>
                  <a:r>
                    <a:rPr kumimoji="0" lang="en-US" altLang="ko-KR" sz="1200" b="1" dirty="0">
                      <a:solidFill>
                        <a:srgbClr val="000000"/>
                      </a:solidFill>
                      <a:latin typeface="고도 M" panose="02000503000000020004" pitchFamily="50" charset="-127"/>
                      <a:ea typeface="고도 M" panose="02000503000000020004" pitchFamily="50" charset="-127"/>
                    </a:rPr>
                    <a:t>Flat Files</a:t>
                  </a:r>
                </a:p>
              </p:txBody>
            </p:sp>
          </p:grpSp>
          <p:sp>
            <p:nvSpPr>
              <p:cNvPr id="56" name="오른쪽 화살표 55"/>
              <p:cNvSpPr/>
              <p:nvPr/>
            </p:nvSpPr>
            <p:spPr bwMode="auto">
              <a:xfrm rot="1576195">
                <a:off x="6093000" y="4364039"/>
                <a:ext cx="549423" cy="233363"/>
              </a:xfrm>
              <a:prstGeom prst="rightArrow">
                <a:avLst/>
              </a:prstGeom>
              <a:solidFill>
                <a:srgbClr val="7030A0"/>
              </a:solidFill>
              <a:ln w="9525">
                <a:solidFill>
                  <a:srgbClr val="FFFFFF"/>
                </a:solidFill>
              </a:ln>
              <a:effectLst>
                <a:outerShdw dist="25400" dir="5400000" algn="ctr" rotWithShape="0">
                  <a:schemeClr val="bg1">
                    <a:lumMod val="8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latinLnBrk="0">
                  <a:defRPr/>
                </a:pPr>
                <a:endParaRPr kumimoji="0" lang="ko-KR" altLang="en-US" dirty="0">
                  <a:latin typeface="고도 M" panose="02000503000000020004" pitchFamily="50" charset="-127"/>
                  <a:ea typeface="고도 M" panose="02000503000000020004" pitchFamily="50" charset="-127"/>
                </a:endParaRPr>
              </a:p>
            </p:txBody>
          </p:sp>
          <p:sp>
            <p:nvSpPr>
              <p:cNvPr id="57" name="오른쪽 화살표 56"/>
              <p:cNvSpPr/>
              <p:nvPr/>
            </p:nvSpPr>
            <p:spPr bwMode="auto">
              <a:xfrm rot="19220366">
                <a:off x="6080549" y="5111751"/>
                <a:ext cx="550980" cy="233362"/>
              </a:xfrm>
              <a:prstGeom prst="rightArrow">
                <a:avLst/>
              </a:prstGeom>
              <a:solidFill>
                <a:srgbClr val="7030A0"/>
              </a:solidFill>
              <a:ln w="9525">
                <a:solidFill>
                  <a:srgbClr val="FFFFFF"/>
                </a:solidFill>
              </a:ln>
              <a:effectLst>
                <a:outerShdw dist="25400" dir="5400000" algn="ctr" rotWithShape="0">
                  <a:schemeClr val="bg1">
                    <a:lumMod val="8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latinLnBrk="0">
                  <a:defRPr/>
                </a:pPr>
                <a:endParaRPr kumimoji="0" lang="ko-KR" altLang="en-US" dirty="0">
                  <a:latin typeface="고도 M" panose="02000503000000020004" pitchFamily="50" charset="-127"/>
                  <a:ea typeface="고도 M" panose="02000503000000020004" pitchFamily="50" charset="-127"/>
                </a:endParaRPr>
              </a:p>
            </p:txBody>
          </p:sp>
          <p:sp>
            <p:nvSpPr>
              <p:cNvPr id="58" name="오른쪽 화살표 57"/>
              <p:cNvSpPr/>
              <p:nvPr/>
            </p:nvSpPr>
            <p:spPr bwMode="auto">
              <a:xfrm rot="19756327">
                <a:off x="7160718" y="4351339"/>
                <a:ext cx="550980" cy="233363"/>
              </a:xfrm>
              <a:prstGeom prst="rightArrow">
                <a:avLst/>
              </a:prstGeom>
              <a:solidFill>
                <a:srgbClr val="7030A0"/>
              </a:solidFill>
              <a:ln w="9525">
                <a:solidFill>
                  <a:srgbClr val="FFFFFF"/>
                </a:solidFill>
              </a:ln>
              <a:effectLst>
                <a:outerShdw dist="25400" dir="5400000" algn="ctr" rotWithShape="0">
                  <a:schemeClr val="bg1">
                    <a:lumMod val="8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latinLnBrk="0">
                  <a:defRPr/>
                </a:pPr>
                <a:endParaRPr kumimoji="0" lang="ko-KR" altLang="en-US" dirty="0">
                  <a:latin typeface="고도 M" panose="02000503000000020004" pitchFamily="50" charset="-127"/>
                  <a:ea typeface="고도 M" panose="02000503000000020004" pitchFamily="50" charset="-127"/>
                </a:endParaRPr>
              </a:p>
            </p:txBody>
          </p:sp>
          <p:pic>
            <p:nvPicPr>
              <p:cNvPr id="6162" name="Picture 5" descr="DMExpressLogo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516688" y="4554538"/>
                <a:ext cx="642937" cy="5667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60" name="오른쪽 화살표 59"/>
              <p:cNvSpPr/>
              <p:nvPr/>
            </p:nvSpPr>
            <p:spPr bwMode="auto">
              <a:xfrm rot="1783528">
                <a:off x="7162274" y="4997451"/>
                <a:ext cx="549424" cy="233362"/>
              </a:xfrm>
              <a:prstGeom prst="rightArrow">
                <a:avLst/>
              </a:prstGeom>
              <a:solidFill>
                <a:srgbClr val="7030A0"/>
              </a:solidFill>
              <a:ln w="9525">
                <a:solidFill>
                  <a:srgbClr val="FFFFFF"/>
                </a:solidFill>
              </a:ln>
              <a:effectLst>
                <a:outerShdw dist="25400" dir="5400000" algn="ctr" rotWithShape="0">
                  <a:schemeClr val="bg1">
                    <a:lumMod val="8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latinLnBrk="0">
                  <a:defRPr/>
                </a:pPr>
                <a:endParaRPr kumimoji="0" lang="ko-KR" altLang="en-US" dirty="0">
                  <a:latin typeface="고도 M" panose="02000503000000020004" pitchFamily="50" charset="-127"/>
                  <a:ea typeface="고도 M" panose="02000503000000020004" pitchFamily="50" charset="-127"/>
                </a:endParaRPr>
              </a:p>
            </p:txBody>
          </p:sp>
          <p:grpSp>
            <p:nvGrpSpPr>
              <p:cNvPr id="6164" name="그룹 102"/>
              <p:cNvGrpSpPr>
                <a:grpSpLocks/>
              </p:cNvGrpSpPr>
              <p:nvPr/>
            </p:nvGrpSpPr>
            <p:grpSpPr bwMode="auto">
              <a:xfrm>
                <a:off x="7783513" y="5186363"/>
                <a:ext cx="865187" cy="593725"/>
                <a:chOff x="7874000" y="1898650"/>
                <a:chExt cx="865188" cy="593725"/>
              </a:xfrm>
            </p:grpSpPr>
            <p:sp>
              <p:nvSpPr>
                <p:cNvPr id="62" name="AutoShape 43"/>
                <p:cNvSpPr>
                  <a:spLocks noChangeArrowheads="1"/>
                </p:cNvSpPr>
                <p:nvPr/>
              </p:nvSpPr>
              <p:spPr bwMode="auto">
                <a:xfrm>
                  <a:off x="7873780" y="1898650"/>
                  <a:ext cx="849818" cy="593725"/>
                </a:xfrm>
                <a:prstGeom prst="flowChartDocument">
                  <a:avLst/>
                </a:prstGeom>
                <a:solidFill>
                  <a:srgbClr val="F8CFA6"/>
                </a:solidFill>
                <a:ln w="9525" algn="ctr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outerShdw dist="81320" dir="2319588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 dirty="0">
                    <a:solidFill>
                      <a:sysClr val="windowText" lastClr="000000"/>
                    </a:solidFill>
                    <a:latin typeface="고도 M" panose="02000503000000020004" pitchFamily="50" charset="-127"/>
                    <a:ea typeface="고도 M" panose="02000503000000020004" pitchFamily="50" charset="-127"/>
                  </a:endParaRPr>
                </a:p>
              </p:txBody>
            </p:sp>
            <p:sp>
              <p:nvSpPr>
                <p:cNvPr id="6166" name="Text Box 44"/>
                <p:cNvSpPr txBox="1">
                  <a:spLocks noChangeArrowheads="1"/>
                </p:cNvSpPr>
                <p:nvPr/>
              </p:nvSpPr>
              <p:spPr bwMode="auto">
                <a:xfrm>
                  <a:off x="7893050" y="2030413"/>
                  <a:ext cx="846138" cy="27463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9pPr>
                </a:lstStyle>
                <a:p>
                  <a:pPr eaLnBrk="1" latinLnBrk="0" hangingPunct="1"/>
                  <a:r>
                    <a:rPr kumimoji="0" lang="en-US" altLang="ko-KR" sz="1200" b="1" dirty="0">
                      <a:solidFill>
                        <a:srgbClr val="000000"/>
                      </a:solidFill>
                      <a:latin typeface="고도 M" panose="02000503000000020004" pitchFamily="50" charset="-127"/>
                      <a:ea typeface="고도 M" panose="02000503000000020004" pitchFamily="50" charset="-127"/>
                    </a:rPr>
                    <a:t>Flat Files</a:t>
                  </a:r>
                </a:p>
              </p:txBody>
            </p:sp>
          </p:grp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638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Box 25"/>
          <p:cNvSpPr txBox="1">
            <a:spLocks noChangeArrowheads="1"/>
          </p:cNvSpPr>
          <p:nvPr/>
        </p:nvSpPr>
        <p:spPr bwMode="auto">
          <a:xfrm>
            <a:off x="0" y="2276475"/>
            <a:ext cx="987742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/>
            <a:r>
              <a:rPr lang="en-US" altLang="ko-KR" sz="7200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COPY</a:t>
            </a:r>
            <a:endParaRPr lang="ko-KR" altLang="en-US" sz="7200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 bwMode="auto">
          <a:xfrm>
            <a:off x="2792413" y="4086225"/>
            <a:ext cx="4000500" cy="121443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kumimoji="0" lang="ko-KR" altLang="en-US">
              <a:latin typeface="HY울릉도M" pitchFamily="18" charset="-127"/>
              <a:ea typeface="HY울릉도M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4375" y="4417219"/>
            <a:ext cx="3076575" cy="552450"/>
          </a:xfrm>
          <a:prstGeom prst="rect">
            <a:avLst/>
          </a:prstGeom>
        </p:spPr>
      </p:pic>
      <p:sp>
        <p:nvSpPr>
          <p:cNvPr id="3" name="모서리가 둥근 직사각형 2"/>
          <p:cNvSpPr/>
          <p:nvPr/>
        </p:nvSpPr>
        <p:spPr>
          <a:xfrm>
            <a:off x="3935363" y="4439686"/>
            <a:ext cx="640304" cy="504056"/>
          </a:xfrm>
          <a:prstGeom prst="roundRect">
            <a:avLst>
              <a:gd name="adj" fmla="val 9108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COPY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47" y="909617"/>
            <a:ext cx="7909560" cy="5242560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661395" y="1350393"/>
            <a:ext cx="485311" cy="43204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079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COPY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47" y="909617"/>
            <a:ext cx="7909560" cy="5242560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661395" y="1350393"/>
            <a:ext cx="485311" cy="43204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904050" y="2348880"/>
            <a:ext cx="3256862" cy="191369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6616" y="2540249"/>
            <a:ext cx="2085975" cy="1724025"/>
          </a:xfrm>
          <a:prstGeom prst="rect">
            <a:avLst/>
          </a:prstGeom>
        </p:spPr>
      </p:pic>
      <p:sp>
        <p:nvSpPr>
          <p:cNvPr id="16" name="모서리가 둥근 직사각형 15"/>
          <p:cNvSpPr/>
          <p:nvPr/>
        </p:nvSpPr>
        <p:spPr>
          <a:xfrm>
            <a:off x="1496616" y="3257248"/>
            <a:ext cx="2085975" cy="243760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36372" y="1700808"/>
            <a:ext cx="5501640" cy="3924300"/>
          </a:xfrm>
          <a:prstGeom prst="rect">
            <a:avLst/>
          </a:prstGeom>
        </p:spPr>
      </p:pic>
      <p:sp>
        <p:nvSpPr>
          <p:cNvPr id="18" name="오른쪽 화살표 17"/>
          <p:cNvSpPr/>
          <p:nvPr/>
        </p:nvSpPr>
        <p:spPr>
          <a:xfrm>
            <a:off x="3658051" y="2687618"/>
            <a:ext cx="606227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4371775" y="3019088"/>
            <a:ext cx="4429686" cy="127400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1737999" y="1209480"/>
            <a:ext cx="1857375" cy="1000125"/>
          </a:xfrm>
          <a:prstGeom prst="wedgeRoundRectCallout">
            <a:avLst>
              <a:gd name="adj1" fmla="val 18548"/>
              <a:gd name="adj2" fmla="val 62276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오른쪽 마우스 클릭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21566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80" y="1100673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COPY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Delimited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6936" y="1412776"/>
            <a:ext cx="4543425" cy="47791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모서리가 둥근 직사각형 12"/>
          <p:cNvSpPr/>
          <p:nvPr/>
        </p:nvSpPr>
        <p:spPr>
          <a:xfrm>
            <a:off x="4354041" y="2103194"/>
            <a:ext cx="3767311" cy="217111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2360712" y="1874738"/>
            <a:ext cx="1857375" cy="1000125"/>
          </a:xfrm>
          <a:prstGeom prst="wedgeRoundRectCallout">
            <a:avLst>
              <a:gd name="adj1" fmla="val 55968"/>
              <a:gd name="adj2" fmla="val -20039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입력 파일의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type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선택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4" name="모서리가 둥근 사각형 설명선 33"/>
          <p:cNvSpPr/>
          <p:nvPr/>
        </p:nvSpPr>
        <p:spPr>
          <a:xfrm>
            <a:off x="5817096" y="5120381"/>
            <a:ext cx="1857375" cy="1071563"/>
          </a:xfrm>
          <a:prstGeom prst="wedgeRoundRectCallout">
            <a:avLst>
              <a:gd name="adj1" fmla="val 59559"/>
              <a:gd name="adj2" fmla="val -18389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Delimited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또는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Positional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필드를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정의하는 버튼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7861895" y="5439946"/>
            <a:ext cx="792088" cy="27426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4693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80" y="1100673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COPY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Delimited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920552" y="3560980"/>
            <a:ext cx="3767311" cy="217111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6504" y="3751053"/>
            <a:ext cx="2900363" cy="11215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8984" y="2293268"/>
            <a:ext cx="4493419" cy="337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모서리가 둥근 직사각형 14"/>
          <p:cNvSpPr/>
          <p:nvPr/>
        </p:nvSpPr>
        <p:spPr>
          <a:xfrm>
            <a:off x="4035946" y="4231857"/>
            <a:ext cx="792088" cy="27426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6638925" y="1129223"/>
            <a:ext cx="1857375" cy="1071563"/>
          </a:xfrm>
          <a:prstGeom prst="wedgeRoundRectCallout">
            <a:avLst>
              <a:gd name="adj1" fmla="val -24031"/>
              <a:gd name="adj2" fmla="val 63389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조건을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정의할 수 있는 화면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2789656" y="1380929"/>
            <a:ext cx="444777" cy="401512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7478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94" y="1129223"/>
            <a:ext cx="7117080" cy="4678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COPY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Positional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459" y="1052736"/>
            <a:ext cx="7800975" cy="1303020"/>
          </a:xfrm>
          <a:prstGeom prst="rect">
            <a:avLst/>
          </a:prstGeom>
          <a:noFill/>
          <a:ln w="15875">
            <a:solidFill>
              <a:schemeClr val="bg1">
                <a:lumMod val="65000"/>
              </a:schemeClr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3" name="모서리가 둥근 사각형 설명선 12"/>
          <p:cNvSpPr/>
          <p:nvPr/>
        </p:nvSpPr>
        <p:spPr>
          <a:xfrm>
            <a:off x="128588" y="1204183"/>
            <a:ext cx="1591693" cy="1000125"/>
          </a:xfrm>
          <a:prstGeom prst="wedgeRoundRectCallout">
            <a:avLst>
              <a:gd name="adj1" fmla="val 61096"/>
              <a:gd name="adj2" fmla="val -17182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Fixed Type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(Positional)</a:t>
            </a: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파일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4640" y="1916832"/>
            <a:ext cx="5958840" cy="42586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모서리가 둥근 사각형 설명선 16"/>
          <p:cNvSpPr/>
          <p:nvPr/>
        </p:nvSpPr>
        <p:spPr>
          <a:xfrm>
            <a:off x="7814059" y="4736340"/>
            <a:ext cx="1857375" cy="1071563"/>
          </a:xfrm>
          <a:prstGeom prst="wedgeRoundRectCallout">
            <a:avLst>
              <a:gd name="adj1" fmla="val -38903"/>
              <a:gd name="adj2" fmla="val -61056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Fixed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파일의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Layout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과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</a:p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Sample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데이터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확인 화면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3512840" y="3429000"/>
            <a:ext cx="5264447" cy="1152128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9019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94" y="1129223"/>
            <a:ext cx="7117080" cy="4678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COPY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Positional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50" y="1129223"/>
            <a:ext cx="4922520" cy="4968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모서리가 둥근 직사각형 13"/>
          <p:cNvSpPr/>
          <p:nvPr/>
        </p:nvSpPr>
        <p:spPr>
          <a:xfrm>
            <a:off x="4426049" y="1857256"/>
            <a:ext cx="3911327" cy="419616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8" name="모서리가 둥근 사각형 설명선 17"/>
          <p:cNvSpPr/>
          <p:nvPr/>
        </p:nvSpPr>
        <p:spPr>
          <a:xfrm>
            <a:off x="2432720" y="1628800"/>
            <a:ext cx="1857375" cy="1000125"/>
          </a:xfrm>
          <a:prstGeom prst="wedgeRoundRectCallout">
            <a:avLst>
              <a:gd name="adj1" fmla="val 55968"/>
              <a:gd name="adj2" fmla="val -20039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입력 파일의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type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선택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9" name="모서리가 둥근 사각형 설명선 18"/>
          <p:cNvSpPr/>
          <p:nvPr/>
        </p:nvSpPr>
        <p:spPr>
          <a:xfrm>
            <a:off x="6056457" y="4986643"/>
            <a:ext cx="1857375" cy="1071563"/>
          </a:xfrm>
          <a:prstGeom prst="wedgeRoundRectCallout">
            <a:avLst>
              <a:gd name="adj1" fmla="val 59559"/>
              <a:gd name="adj2" fmla="val -18389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Delimited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또는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Positional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필드를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정의하는 버튼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8101256" y="5306208"/>
            <a:ext cx="792088" cy="27426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877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94" y="1129223"/>
            <a:ext cx="7117080" cy="4678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COPY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Positional File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1136576" y="4509120"/>
            <a:ext cx="3960439" cy="648072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1064568" y="2780928"/>
            <a:ext cx="6552728" cy="1368152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5498" y="2996952"/>
            <a:ext cx="3820477" cy="3213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6" name="직선 화살표 연결선 15"/>
          <p:cNvCxnSpPr>
            <a:stCxn id="12" idx="3"/>
            <a:endCxn id="4098" idx="1"/>
          </p:cNvCxnSpPr>
          <p:nvPr/>
        </p:nvCxnSpPr>
        <p:spPr>
          <a:xfrm flipV="1">
            <a:off x="5097015" y="4603820"/>
            <a:ext cx="788483" cy="229336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모서리가 둥근 사각형 설명선 20"/>
          <p:cNvSpPr/>
          <p:nvPr/>
        </p:nvSpPr>
        <p:spPr>
          <a:xfrm>
            <a:off x="3904295" y="1556792"/>
            <a:ext cx="1857375" cy="1071563"/>
          </a:xfrm>
          <a:prstGeom prst="wedgeRoundRectCallout">
            <a:avLst>
              <a:gd name="adj1" fmla="val -24031"/>
              <a:gd name="adj2" fmla="val 63389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조건에 따른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다중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output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2" name="모서리가 둥근 사각형 설명선 21"/>
          <p:cNvSpPr/>
          <p:nvPr/>
        </p:nvSpPr>
        <p:spPr>
          <a:xfrm>
            <a:off x="7769555" y="1772816"/>
            <a:ext cx="1857375" cy="1071563"/>
          </a:xfrm>
          <a:prstGeom prst="wedgeRoundRectCallout">
            <a:avLst>
              <a:gd name="adj1" fmla="val -24031"/>
              <a:gd name="adj2" fmla="val 63389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조건을 입력하는 화면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2828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878" y="1124744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COPY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–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Partition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모서리가 둥근 직사각형 12"/>
          <p:cNvSpPr/>
          <p:nvPr/>
        </p:nvSpPr>
        <p:spPr>
          <a:xfrm>
            <a:off x="844587" y="2740670"/>
            <a:ext cx="3964397" cy="256282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6" name="직선 화살표 연결선 15"/>
          <p:cNvCxnSpPr/>
          <p:nvPr/>
        </p:nvCxnSpPr>
        <p:spPr>
          <a:xfrm>
            <a:off x="4088904" y="2996952"/>
            <a:ext cx="1167644" cy="946862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4401" y="2308597"/>
            <a:ext cx="4379119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5254426" y="2628354"/>
            <a:ext cx="4284191" cy="1952773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" name="모서리가 둥근 사각형 설명선 21"/>
          <p:cNvSpPr/>
          <p:nvPr/>
        </p:nvSpPr>
        <p:spPr>
          <a:xfrm>
            <a:off x="5756667" y="4824933"/>
            <a:ext cx="1857375" cy="1071563"/>
          </a:xfrm>
          <a:prstGeom prst="wedgeRoundRectCallout">
            <a:avLst>
              <a:gd name="adj1" fmla="val -21467"/>
              <a:gd name="adj2" fmla="val -69055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Output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의 수량이나 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사이즈 별로 출력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9663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3" y="1017588"/>
            <a:ext cx="7070725" cy="519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5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8916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Task Editor : Copy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8917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직사각형 16"/>
          <p:cNvSpPr/>
          <p:nvPr/>
        </p:nvSpPr>
        <p:spPr>
          <a:xfrm>
            <a:off x="1009650" y="2624138"/>
            <a:ext cx="3157538" cy="214312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8" name="모서리가 둥근 사각형 설명선 17"/>
          <p:cNvSpPr/>
          <p:nvPr/>
        </p:nvSpPr>
        <p:spPr>
          <a:xfrm>
            <a:off x="1238250" y="2286000"/>
            <a:ext cx="2500313" cy="285750"/>
          </a:xfrm>
          <a:prstGeom prst="wedgeRoundRectCallout">
            <a:avLst>
              <a:gd name="adj1" fmla="val -27269"/>
              <a:gd name="adj2" fmla="val 77451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조건에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따른 필터 기능</a:t>
            </a:r>
          </a:p>
        </p:txBody>
      </p:sp>
      <p:sp>
        <p:nvSpPr>
          <p:cNvPr id="24" name="모서리가 둥근 사각형 설명선 23"/>
          <p:cNvSpPr/>
          <p:nvPr/>
        </p:nvSpPr>
        <p:spPr>
          <a:xfrm>
            <a:off x="8239125" y="3786188"/>
            <a:ext cx="1500188" cy="1071562"/>
          </a:xfrm>
          <a:prstGeom prst="wedgeRoundRectCallout">
            <a:avLst>
              <a:gd name="adj1" fmla="val -57365"/>
              <a:gd name="adj2" fmla="val -22833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조건 입력 화면</a:t>
            </a:r>
          </a:p>
        </p:txBody>
      </p:sp>
      <p:sp>
        <p:nvSpPr>
          <p:cNvPr id="25" name="모서리가 둥근 사각형 설명선 24"/>
          <p:cNvSpPr/>
          <p:nvPr/>
        </p:nvSpPr>
        <p:spPr>
          <a:xfrm>
            <a:off x="8024813" y="1785938"/>
            <a:ext cx="1500187" cy="1071562"/>
          </a:xfrm>
          <a:prstGeom prst="wedgeRoundRectCallout">
            <a:avLst>
              <a:gd name="adj1" fmla="val -59270"/>
              <a:gd name="adj2" fmla="val 20722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Bulk Filter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와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조건 별 필터 가능</a:t>
            </a: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009650" y="3062288"/>
            <a:ext cx="3157538" cy="438150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1238250" y="3643313"/>
            <a:ext cx="2500313" cy="285750"/>
          </a:xfrm>
          <a:prstGeom prst="wedgeRoundRectCallout">
            <a:avLst>
              <a:gd name="adj1" fmla="val -27269"/>
              <a:gd name="adj2" fmla="val -92548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다중 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Output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</a:p>
        </p:txBody>
      </p:sp>
      <p:pic>
        <p:nvPicPr>
          <p:cNvPr id="38924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750" y="1357313"/>
            <a:ext cx="2640013" cy="2046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25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813" y="3041650"/>
            <a:ext cx="3754437" cy="3173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063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717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I. </a:t>
            </a:r>
            <a:r>
              <a:rPr lang="en-US" altLang="ko-KR" dirty="0" err="1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DMExpress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: Overview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717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" name="Rectangle 3"/>
          <p:cNvSpPr txBox="1">
            <a:spLocks noChangeArrowheads="1"/>
          </p:cNvSpPr>
          <p:nvPr/>
        </p:nvSpPr>
        <p:spPr bwMode="auto">
          <a:xfrm>
            <a:off x="77002" y="918500"/>
            <a:ext cx="9266329" cy="544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/>
          <a:lstStyle/>
          <a:p>
            <a:pPr marL="566738" lvl="1" indent="-227013" latinLnBrk="0"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r>
              <a:rPr kumimoji="0" lang="en-US" altLang="ko-KR" sz="1400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DMExpress </a:t>
            </a:r>
            <a:r>
              <a:rPr kumimoji="0" lang="ko-KR" altLang="en-US" sz="1400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지원 </a:t>
            </a:r>
            <a:r>
              <a:rPr kumimoji="0" lang="en-US" altLang="ko-KR" sz="1400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DBMS </a:t>
            </a:r>
            <a:r>
              <a:rPr kumimoji="0" lang="ko-KR" altLang="en-US" sz="1400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및 </a:t>
            </a:r>
            <a:r>
              <a:rPr kumimoji="0" lang="en-US" altLang="ko-KR" sz="1400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Accelerator</a:t>
            </a:r>
            <a: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/>
            </a:r>
            <a:b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</a:br>
            <a: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/>
            </a:r>
            <a:br>
              <a:rPr kumimoji="0" lang="en-US" altLang="ko-KR" sz="1400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</a:br>
            <a:endParaRPr kumimoji="0" lang="en-US" altLang="ko-KR" sz="1400" b="1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9969952"/>
              </p:ext>
            </p:extLst>
          </p:nvPr>
        </p:nvGraphicFramePr>
        <p:xfrm>
          <a:off x="200473" y="1260402"/>
          <a:ext cx="9505501" cy="3319837"/>
        </p:xfrm>
        <a:graphic>
          <a:graphicData uri="http://schemas.openxmlformats.org/drawingml/2006/table">
            <a:tbl>
              <a:tblPr firstRow="1" bandRow="1"/>
              <a:tblGrid>
                <a:gridCol w="7858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29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34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79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07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52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398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4444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5126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8841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06756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763297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751142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507967">
                <a:tc gridSpan="13"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latinLnBrk="1"/>
                      <a:r>
                        <a:rPr lang="en-US" altLang="ko-KR" dirty="0" smtClean="0">
                          <a:latin typeface="고도 B" panose="02000503000000020004" pitchFamily="50" charset="-127"/>
                          <a:ea typeface="고도 B" panose="02000503000000020004" pitchFamily="50" charset="-127"/>
                        </a:rPr>
                        <a:t>Source/Target Packages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015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4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Connect</a:t>
                      </a:r>
                      <a:endParaRPr lang="en-US" sz="14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Amazon Redshift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Amazon S3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Apache Avro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Apache Parquet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DB2/</a:t>
                      </a:r>
                    </a:p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UDB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Green</a:t>
                      </a:r>
                    </a:p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plum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JDBC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My SQL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err="1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Netezza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 gridSpan="2"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NoSQL Databases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endParaRPr lang="en-US" sz="14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ODBC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305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Version</a:t>
                      </a:r>
                      <a:endParaRPr lang="en-US" sz="13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Current version on AWS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Current version</a:t>
                      </a:r>
                      <a:r>
                        <a:rPr lang="en-US" sz="1200" baseline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on AWS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1.7.6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1.6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9.7 and higher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4.2 and higher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3.0 compliant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5.1.73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7.0.3</a:t>
                      </a:r>
                    </a:p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and </a:t>
                      </a:r>
                    </a:p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higher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Hive</a:t>
                      </a:r>
                    </a:p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Hive Server 2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Other NoSQL Databases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altLang="ko-KR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Level 3</a:t>
                      </a:r>
                    </a:p>
                    <a:p>
                      <a:pPr algn="ctr"/>
                      <a:r>
                        <a:rPr lang="en-US" altLang="ko-KR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compliant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0921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Connect</a:t>
                      </a:r>
                      <a:endParaRPr lang="en-US" sz="14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Oracle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err="1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Qlik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SQL Server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Sybase </a:t>
                      </a:r>
                      <a:endParaRPr lang="en-US" sz="1300" b="1" dirty="0" smtClean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ASE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Sybase </a:t>
                      </a:r>
                      <a:endParaRPr lang="en-US" sz="1300" b="1" dirty="0" smtClean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IQ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1" dirty="0" err="1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Teradata</a:t>
                      </a:r>
                      <a:endParaRPr lang="en-US" sz="12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err="1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Vertica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IBM </a:t>
                      </a:r>
                      <a:r>
                        <a:rPr lang="en-US" sz="1200" b="1" dirty="0" err="1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Websphere</a:t>
                      </a:r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MQ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Salesforce.com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SAP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Hadoop</a:t>
                      </a:r>
                    </a:p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(HDFS)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Tableau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774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Version</a:t>
                      </a:r>
                      <a:endParaRPr lang="en-US" sz="14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10g </a:t>
                      </a:r>
                      <a:r>
                        <a:rPr lang="ko-KR" alt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이상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100" b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QlikView</a:t>
                      </a:r>
                      <a:r>
                        <a:rPr lang="en-US" sz="11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data </a:t>
                      </a:r>
                      <a:r>
                        <a:rPr lang="en-US" sz="1100" b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eXchange</a:t>
                      </a:r>
                      <a:r>
                        <a:rPr lang="en-US" sz="11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files</a:t>
                      </a:r>
                      <a:endParaRPr lang="en-US" sz="11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2008 and higher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15.0 </a:t>
                      </a:r>
                      <a:r>
                        <a:rPr lang="en-US" sz="12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and higher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15.0 and</a:t>
                      </a:r>
                    </a:p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higher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TD14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6.0 and higher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7.0.1.3</a:t>
                      </a:r>
                      <a:r>
                        <a:rPr lang="en-US" sz="1200" b="0" baseline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and higher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23.0, 24.0 and 25.0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ECC 6.0 and </a:t>
                      </a:r>
                      <a:endParaRPr lang="en-US" sz="1200" b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higher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Apache 2.x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TDE API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9289527"/>
              </p:ext>
            </p:extLst>
          </p:nvPr>
        </p:nvGraphicFramePr>
        <p:xfrm>
          <a:off x="200473" y="4701309"/>
          <a:ext cx="9505501" cy="1362066"/>
        </p:xfrm>
        <a:graphic>
          <a:graphicData uri="http://schemas.openxmlformats.org/drawingml/2006/table">
            <a:tbl>
              <a:tblPr firstRow="1" bandRow="1"/>
              <a:tblGrid>
                <a:gridCol w="9017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2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548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49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0353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6401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4986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91460">
                <a:tc gridSpan="7"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latinLnBrk="1"/>
                      <a:r>
                        <a:rPr lang="en-US" altLang="ko-KR" dirty="0" smtClean="0">
                          <a:latin typeface="고도 B" panose="02000503000000020004" pitchFamily="50" charset="-127"/>
                          <a:ea typeface="고도 B" panose="02000503000000020004" pitchFamily="50" charset="-127"/>
                        </a:rPr>
                        <a:t>Accelerators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146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4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Product</a:t>
                      </a:r>
                      <a:endParaRPr lang="en-US" sz="14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ACUCOBOL-GT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 gridSpan="2"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Micro Focus COBOL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Micro Focus </a:t>
                      </a:r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Server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DB2 Load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 rowSpan="2"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UNIX</a:t>
                      </a:r>
                    </a:p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System</a:t>
                      </a:r>
                    </a:p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9146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4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Version</a:t>
                      </a:r>
                      <a:endParaRPr lang="en-US" sz="14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6.2 and higher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Server Express 2 and higher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Net Express </a:t>
                      </a:r>
                      <a:r>
                        <a:rPr lang="en-US" sz="14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4</a:t>
                      </a:r>
                    </a:p>
                    <a:p>
                      <a:pPr algn="ctr"/>
                      <a:r>
                        <a:rPr lang="en-US" sz="14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and </a:t>
                      </a:r>
                      <a:r>
                        <a:rPr 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higher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4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6 </a:t>
                      </a:r>
                      <a:r>
                        <a:rPr 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and higher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altLang="ko-KR" sz="14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9</a:t>
                      </a:r>
                      <a:endParaRPr lang="en-US" altLang="ko-KR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638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Box 25"/>
          <p:cNvSpPr txBox="1">
            <a:spLocks noChangeArrowheads="1"/>
          </p:cNvSpPr>
          <p:nvPr/>
        </p:nvSpPr>
        <p:spPr bwMode="auto">
          <a:xfrm>
            <a:off x="-1" y="2276475"/>
            <a:ext cx="987742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/>
            <a:r>
              <a:rPr lang="en-US" altLang="ko-KR" sz="7200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SORT</a:t>
            </a:r>
            <a:endParaRPr lang="ko-KR" altLang="en-US" sz="7200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 bwMode="auto">
          <a:xfrm>
            <a:off x="2792413" y="4086225"/>
            <a:ext cx="4000500" cy="121443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kumimoji="0" lang="ko-KR" altLang="en-US">
              <a:latin typeface="HY울릉도M" pitchFamily="18" charset="-127"/>
              <a:ea typeface="HY울릉도M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4375" y="4431506"/>
            <a:ext cx="3076575" cy="523875"/>
          </a:xfrm>
          <a:prstGeom prst="rect">
            <a:avLst/>
          </a:prstGeom>
        </p:spPr>
      </p:pic>
      <p:sp>
        <p:nvSpPr>
          <p:cNvPr id="23" name="모서리가 둥근 직사각형 22"/>
          <p:cNvSpPr/>
          <p:nvPr/>
        </p:nvSpPr>
        <p:spPr>
          <a:xfrm>
            <a:off x="5643021" y="4441800"/>
            <a:ext cx="640304" cy="504056"/>
          </a:xfrm>
          <a:prstGeom prst="roundRect">
            <a:avLst>
              <a:gd name="adj" fmla="val 9108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6573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SORT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472" y="896362"/>
            <a:ext cx="6833235" cy="5359718"/>
          </a:xfrm>
          <a:prstGeom prst="rect">
            <a:avLst/>
          </a:prstGeom>
        </p:spPr>
      </p:pic>
      <p:sp>
        <p:nvSpPr>
          <p:cNvPr id="23" name="모서리가 둥근 직사각형 22"/>
          <p:cNvSpPr/>
          <p:nvPr/>
        </p:nvSpPr>
        <p:spPr>
          <a:xfrm>
            <a:off x="2226680" y="1374276"/>
            <a:ext cx="485311" cy="43204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4" name="모서리가 둥근 직사각형 23"/>
          <p:cNvSpPr/>
          <p:nvPr/>
        </p:nvSpPr>
        <p:spPr>
          <a:xfrm>
            <a:off x="920552" y="2406630"/>
            <a:ext cx="1944216" cy="216024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5639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846" y="1124744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SORT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사각형 설명선 16"/>
          <p:cNvSpPr/>
          <p:nvPr/>
        </p:nvSpPr>
        <p:spPr>
          <a:xfrm>
            <a:off x="2009577" y="3049269"/>
            <a:ext cx="1857375" cy="1071563"/>
          </a:xfrm>
          <a:prstGeom prst="wedgeRoundRectCallout">
            <a:avLst>
              <a:gd name="adj1" fmla="val -20442"/>
              <a:gd name="adj2" fmla="val -68167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 KEY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886259" y="2420888"/>
            <a:ext cx="3634693" cy="406339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982" y="1628800"/>
            <a:ext cx="3021806" cy="3007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5169086" y="2190441"/>
            <a:ext cx="2808312" cy="504056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4532301" y="2619897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모서리가 둥근 사각형 설명선 12"/>
          <p:cNvSpPr/>
          <p:nvPr/>
        </p:nvSpPr>
        <p:spPr>
          <a:xfrm>
            <a:off x="6573243" y="2854540"/>
            <a:ext cx="1944278" cy="1000125"/>
          </a:xfrm>
          <a:prstGeom prst="wedgeRoundRectCallout">
            <a:avLst>
              <a:gd name="adj1" fmla="val -22084"/>
              <a:gd name="adj2" fmla="val -66706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KEY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별로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Ascending, Descending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5097078" y="3373653"/>
            <a:ext cx="1008112" cy="275997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3296816" y="3854612"/>
            <a:ext cx="1944278" cy="1000125"/>
          </a:xfrm>
          <a:prstGeom prst="wedgeRoundRectCallout">
            <a:avLst>
              <a:gd name="adj1" fmla="val 4013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KEY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추가 시 선택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8970" y="4094006"/>
            <a:ext cx="2707005" cy="2060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직선 화살표 연결선 20"/>
          <p:cNvCxnSpPr/>
          <p:nvPr/>
        </p:nvCxnSpPr>
        <p:spPr>
          <a:xfrm>
            <a:off x="6105190" y="3649650"/>
            <a:ext cx="936042" cy="85947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832983" y="1866294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❹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851472" y="209712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740693" y="3011605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538386" y="3783875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3646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845" y="1051343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SORT – Unique Key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추출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사각형 설명선 16"/>
          <p:cNvSpPr/>
          <p:nvPr/>
        </p:nvSpPr>
        <p:spPr>
          <a:xfrm>
            <a:off x="1280592" y="2837871"/>
            <a:ext cx="1857375" cy="1071563"/>
          </a:xfrm>
          <a:prstGeom prst="wedgeRoundRectCallout">
            <a:avLst>
              <a:gd name="adj1" fmla="val -20442"/>
              <a:gd name="adj2" fmla="val -68167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 KEY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886259" y="2348880"/>
            <a:ext cx="4368590" cy="273609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5254849" y="2476079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모서리가 둥근 직사각형 18"/>
          <p:cNvSpPr/>
          <p:nvPr/>
        </p:nvSpPr>
        <p:spPr>
          <a:xfrm>
            <a:off x="5819626" y="3356836"/>
            <a:ext cx="1008112" cy="275997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21" name="직선 화살표 연결선 20"/>
          <p:cNvCxnSpPr/>
          <p:nvPr/>
        </p:nvCxnSpPr>
        <p:spPr>
          <a:xfrm>
            <a:off x="6827738" y="3632833"/>
            <a:ext cx="936042" cy="85947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9626" y="1484784"/>
            <a:ext cx="3021806" cy="3007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5891603" y="3558512"/>
            <a:ext cx="2808312" cy="504056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5099484" y="4281931"/>
            <a:ext cx="1944278" cy="1000125"/>
          </a:xfrm>
          <a:prstGeom prst="wedgeRoundRectCallout">
            <a:avLst>
              <a:gd name="adj1" fmla="val 4013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“Retain only one record”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9408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845" y="1051343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SORT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사각형 설명선 16"/>
          <p:cNvSpPr/>
          <p:nvPr/>
        </p:nvSpPr>
        <p:spPr>
          <a:xfrm>
            <a:off x="5467126" y="4581128"/>
            <a:ext cx="1857375" cy="1071563"/>
          </a:xfrm>
          <a:prstGeom prst="wedgeRoundRectCallout">
            <a:avLst>
              <a:gd name="adj1" fmla="val -20442"/>
              <a:gd name="adj2" fmla="val -68167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 KEY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064568" y="2852936"/>
            <a:ext cx="3683695" cy="1008112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1208584" y="4116784"/>
            <a:ext cx="1944278" cy="1000125"/>
          </a:xfrm>
          <a:prstGeom prst="wedgeRoundRectCallout">
            <a:avLst>
              <a:gd name="adj1" fmla="val 4013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Output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의 레이아웃의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배치나 신규 필드 추가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1032" y="1240146"/>
            <a:ext cx="4487228" cy="4740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직선 화살표 연결선 14"/>
          <p:cNvCxnSpPr/>
          <p:nvPr/>
        </p:nvCxnSpPr>
        <p:spPr>
          <a:xfrm>
            <a:off x="4748263" y="3356992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모서리가 둥근 직사각형 17"/>
          <p:cNvSpPr/>
          <p:nvPr/>
        </p:nvSpPr>
        <p:spPr>
          <a:xfrm>
            <a:off x="5385048" y="2852936"/>
            <a:ext cx="4176464" cy="108012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6658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067" y="1124744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SORT – Partition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1064568" y="2553325"/>
            <a:ext cx="3683695" cy="299611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4748263" y="2703130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모서리가 둥근 직사각형 13"/>
          <p:cNvSpPr/>
          <p:nvPr/>
        </p:nvSpPr>
        <p:spPr>
          <a:xfrm>
            <a:off x="1216968" y="2924944"/>
            <a:ext cx="6256312" cy="299611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9376" y="548680"/>
            <a:ext cx="2820353" cy="28070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6343" y="2876892"/>
            <a:ext cx="4087177" cy="3360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9" name="직선 화살표 연결선 18"/>
          <p:cNvCxnSpPr/>
          <p:nvPr/>
        </p:nvCxnSpPr>
        <p:spPr>
          <a:xfrm>
            <a:off x="4520952" y="3224555"/>
            <a:ext cx="1025391" cy="852517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모서리가 둥근 직사각형 17"/>
          <p:cNvSpPr/>
          <p:nvPr/>
        </p:nvSpPr>
        <p:spPr>
          <a:xfrm>
            <a:off x="5546343" y="3501008"/>
            <a:ext cx="4176464" cy="1056093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3776124" y="4653136"/>
            <a:ext cx="1944278" cy="1000125"/>
          </a:xfrm>
          <a:prstGeom prst="wedgeRoundRectCallout">
            <a:avLst>
              <a:gd name="adj1" fmla="val 4013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KEY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별로 구분되어서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Output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이 생성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7632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3" y="1025525"/>
            <a:ext cx="7070725" cy="5189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987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1988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Sort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</a:p>
        </p:txBody>
      </p:sp>
      <p:pic>
        <p:nvPicPr>
          <p:cNvPr id="41989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직사각형 16"/>
          <p:cNvSpPr/>
          <p:nvPr/>
        </p:nvSpPr>
        <p:spPr>
          <a:xfrm>
            <a:off x="1009650" y="2643188"/>
            <a:ext cx="2871788" cy="357187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5" name="모서리가 둥근 사각형 설명선 24"/>
          <p:cNvSpPr/>
          <p:nvPr/>
        </p:nvSpPr>
        <p:spPr>
          <a:xfrm>
            <a:off x="7453313" y="2214563"/>
            <a:ext cx="2036191" cy="1214437"/>
          </a:xfrm>
          <a:prstGeom prst="wedgeRoundRectCallout">
            <a:avLst>
              <a:gd name="adj1" fmla="val -63714"/>
              <a:gd name="adj2" fmla="val -21492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Sort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할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Key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필드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선택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사용자 정의 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Sort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가능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1992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9725" y="1692275"/>
            <a:ext cx="3017838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93658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3" y="1025525"/>
            <a:ext cx="7070725" cy="5189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1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Reformat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</a:p>
        </p:txBody>
      </p:sp>
      <p:pic>
        <p:nvPicPr>
          <p:cNvPr id="43013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직사각형 16"/>
          <p:cNvSpPr/>
          <p:nvPr/>
        </p:nvSpPr>
        <p:spPr>
          <a:xfrm>
            <a:off x="1166813" y="3214688"/>
            <a:ext cx="2714625" cy="1428750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3015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3000" y="1428750"/>
            <a:ext cx="4413250" cy="446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모서리가 둥근 사각형 설명선 24"/>
          <p:cNvSpPr/>
          <p:nvPr/>
        </p:nvSpPr>
        <p:spPr>
          <a:xfrm>
            <a:off x="7953375" y="3000375"/>
            <a:ext cx="1785938" cy="1857375"/>
          </a:xfrm>
          <a:prstGeom prst="wedgeRoundRectCallout">
            <a:avLst>
              <a:gd name="adj1" fmla="val -60514"/>
              <a:gd name="adj2" fmla="val -30029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기존 필드와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신규 필드를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재구성하는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필드 타입도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변경 가능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16320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638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Box 25"/>
          <p:cNvSpPr txBox="1">
            <a:spLocks noChangeArrowheads="1"/>
          </p:cNvSpPr>
          <p:nvPr/>
        </p:nvSpPr>
        <p:spPr bwMode="auto">
          <a:xfrm>
            <a:off x="-1" y="2276475"/>
            <a:ext cx="987742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/>
            <a:r>
              <a:rPr lang="en-US" altLang="ko-KR" sz="7200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MERGE</a:t>
            </a:r>
            <a:endParaRPr lang="ko-KR" altLang="en-US" sz="7200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 bwMode="auto">
          <a:xfrm>
            <a:off x="2792413" y="4086225"/>
            <a:ext cx="4000500" cy="121443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kumimoji="0" lang="ko-KR" altLang="en-US">
              <a:latin typeface="HY울릉도M" pitchFamily="18" charset="-127"/>
              <a:ea typeface="HY울릉도M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4375" y="4426744"/>
            <a:ext cx="3076575" cy="533400"/>
          </a:xfrm>
          <a:prstGeom prst="rect">
            <a:avLst/>
          </a:prstGeom>
        </p:spPr>
      </p:pic>
      <p:sp>
        <p:nvSpPr>
          <p:cNvPr id="22" name="모서리가 둥근 직사각형 21"/>
          <p:cNvSpPr/>
          <p:nvPr/>
        </p:nvSpPr>
        <p:spPr>
          <a:xfrm>
            <a:off x="5077966" y="4450378"/>
            <a:ext cx="640304" cy="504056"/>
          </a:xfrm>
          <a:prstGeom prst="roundRect">
            <a:avLst>
              <a:gd name="adj" fmla="val 9108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6874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MERGE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732" y="898225"/>
            <a:ext cx="6833235" cy="5359718"/>
          </a:xfrm>
          <a:prstGeom prst="rect">
            <a:avLst/>
          </a:prstGeom>
        </p:spPr>
      </p:pic>
      <p:sp>
        <p:nvSpPr>
          <p:cNvPr id="18" name="모서리가 둥근 직사각형 17"/>
          <p:cNvSpPr/>
          <p:nvPr/>
        </p:nvSpPr>
        <p:spPr>
          <a:xfrm>
            <a:off x="1684124" y="1364651"/>
            <a:ext cx="485311" cy="43204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891677" y="2406271"/>
            <a:ext cx="1944216" cy="216024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1350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819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I. </a:t>
            </a:r>
            <a:r>
              <a:rPr lang="en-US" altLang="ko-KR" dirty="0" err="1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DMExpress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구성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8196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7" name="Picture 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525" y="1123950"/>
            <a:ext cx="7600950" cy="461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1064568" y="5589240"/>
            <a:ext cx="5616624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3" y="1025525"/>
            <a:ext cx="7070725" cy="5189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3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0964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Merge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</a:p>
        </p:txBody>
      </p:sp>
      <p:pic>
        <p:nvPicPr>
          <p:cNvPr id="40965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직사각형 16"/>
          <p:cNvSpPr/>
          <p:nvPr/>
        </p:nvSpPr>
        <p:spPr>
          <a:xfrm>
            <a:off x="1009650" y="2233613"/>
            <a:ext cx="6157913" cy="126682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5" name="모서리가 둥근 사각형 설명선 24"/>
          <p:cNvSpPr/>
          <p:nvPr/>
        </p:nvSpPr>
        <p:spPr>
          <a:xfrm>
            <a:off x="7453313" y="2214563"/>
            <a:ext cx="1785937" cy="1214437"/>
          </a:xfrm>
          <a:prstGeom prst="wedgeRoundRectCallout">
            <a:avLst>
              <a:gd name="adj1" fmla="val -63714"/>
              <a:gd name="adj2" fmla="val -21492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Sort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된 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2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개 이상의 </a:t>
            </a: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Source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데이터를 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빠르게 병합</a:t>
            </a:r>
            <a:endParaRPr lang="en-US" altLang="ko-KR" sz="1200" b="1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7542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1052736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MERGE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모서리가 둥근 사각형 설명선 12"/>
          <p:cNvSpPr/>
          <p:nvPr/>
        </p:nvSpPr>
        <p:spPr>
          <a:xfrm>
            <a:off x="4009379" y="930275"/>
            <a:ext cx="1591693" cy="1000125"/>
          </a:xfrm>
          <a:prstGeom prst="wedgeRoundRectCallout">
            <a:avLst>
              <a:gd name="adj1" fmla="val -23281"/>
              <a:gd name="adj2" fmla="val 64723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2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개 이상의 파일을 병합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7567612" y="2827227"/>
            <a:ext cx="1857375" cy="1071563"/>
          </a:xfrm>
          <a:prstGeom prst="wedgeRoundRectCallout">
            <a:avLst>
              <a:gd name="adj1" fmla="val -19416"/>
              <a:gd name="adj2" fmla="val 66055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MERGE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결과는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된 한 개의 파일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추가적</a:t>
            </a:r>
            <a:r>
              <a:rPr lang="ko-KR" altLang="en-US" sz="1200" b="1" dirty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인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작업이 필요 없음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)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886259" y="2132856"/>
            <a:ext cx="6492442" cy="864096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886644" y="3212976"/>
            <a:ext cx="6492057" cy="300067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5601072" y="5177780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207" y="4149080"/>
            <a:ext cx="3924300" cy="2057400"/>
          </a:xfrm>
          <a:prstGeom prst="rect">
            <a:avLst/>
          </a:prstGeom>
          <a:noFill/>
          <a:ln w="15875">
            <a:solidFill>
              <a:schemeClr val="bg1">
                <a:lumMod val="6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300" y="4122762"/>
            <a:ext cx="2724150" cy="2085975"/>
          </a:xfrm>
          <a:prstGeom prst="rect">
            <a:avLst/>
          </a:prstGeom>
          <a:noFill/>
          <a:ln w="15875">
            <a:solidFill>
              <a:schemeClr val="bg1">
                <a:lumMod val="6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4" name="모서리가 둥근 직사각형 13"/>
          <p:cNvSpPr/>
          <p:nvPr/>
        </p:nvSpPr>
        <p:spPr>
          <a:xfrm>
            <a:off x="2000673" y="1340768"/>
            <a:ext cx="504056" cy="432048"/>
          </a:xfrm>
          <a:prstGeom prst="roundRect">
            <a:avLst>
              <a:gd name="adj" fmla="val 7616"/>
            </a:avLst>
          </a:prstGeom>
          <a:noFill/>
          <a:ln w="50800" cmpd="dbl">
            <a:solidFill>
              <a:srgbClr val="FF00F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899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1052736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SORT-MERGE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모서리가 둥근 사각형 설명선 12"/>
          <p:cNvSpPr/>
          <p:nvPr/>
        </p:nvSpPr>
        <p:spPr>
          <a:xfrm>
            <a:off x="4009379" y="930275"/>
            <a:ext cx="1591693" cy="1000125"/>
          </a:xfrm>
          <a:prstGeom prst="wedgeRoundRectCallout">
            <a:avLst>
              <a:gd name="adj1" fmla="val -23281"/>
              <a:gd name="adj2" fmla="val 64723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안 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2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개 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이상의 파일을 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병합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7567612" y="2827227"/>
            <a:ext cx="1857375" cy="1071563"/>
          </a:xfrm>
          <a:prstGeom prst="wedgeRoundRectCallout">
            <a:avLst>
              <a:gd name="adj1" fmla="val -19416"/>
              <a:gd name="adj2" fmla="val 66055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MERGE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결과는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된 한 개의 파일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추가적</a:t>
            </a:r>
            <a:r>
              <a:rPr lang="ko-KR" altLang="en-US" sz="1200" b="1" dirty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인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작업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)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886259" y="2132856"/>
            <a:ext cx="6492442" cy="864096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886644" y="3212976"/>
            <a:ext cx="6492057" cy="300067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5601072" y="5177780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207" y="4149080"/>
            <a:ext cx="3924300" cy="2057400"/>
          </a:xfrm>
          <a:prstGeom prst="rect">
            <a:avLst/>
          </a:prstGeom>
          <a:noFill/>
          <a:ln w="15875">
            <a:solidFill>
              <a:schemeClr val="bg1">
                <a:lumMod val="6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300" y="4122762"/>
            <a:ext cx="2724150" cy="2085975"/>
          </a:xfrm>
          <a:prstGeom prst="rect">
            <a:avLst/>
          </a:prstGeom>
          <a:noFill/>
          <a:ln w="15875">
            <a:solidFill>
              <a:schemeClr val="bg1">
                <a:lumMod val="6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8" name="모서리가 둥근 직사각형 17"/>
          <p:cNvSpPr/>
          <p:nvPr/>
        </p:nvSpPr>
        <p:spPr>
          <a:xfrm>
            <a:off x="2398812" y="1331243"/>
            <a:ext cx="504056" cy="432048"/>
          </a:xfrm>
          <a:prstGeom prst="roundRect">
            <a:avLst>
              <a:gd name="adj" fmla="val 7616"/>
            </a:avLst>
          </a:prstGeom>
          <a:noFill/>
          <a:ln w="50800" cmpd="dbl">
            <a:solidFill>
              <a:srgbClr val="FF00F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03015" y="4670500"/>
            <a:ext cx="357470" cy="507831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100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D,001</a:t>
            </a:r>
          </a:p>
          <a:p>
            <a:r>
              <a:rPr lang="en-US" altLang="ko-KR" sz="1100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A,001</a:t>
            </a:r>
          </a:p>
          <a:p>
            <a:r>
              <a:rPr lang="en-US" altLang="ko-KR" sz="1100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E,001</a:t>
            </a:r>
            <a:endParaRPr lang="ko-KR" altLang="en-US" sz="1100" dirty="0"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237631" y="5013176"/>
            <a:ext cx="373500" cy="507831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100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H,002</a:t>
            </a:r>
          </a:p>
          <a:p>
            <a:r>
              <a:rPr lang="en-US" altLang="ko-KR" sz="1100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C,002</a:t>
            </a:r>
          </a:p>
          <a:p>
            <a:r>
              <a:rPr lang="en-US" altLang="ko-KR" sz="1100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B,002</a:t>
            </a:r>
            <a:endParaRPr lang="ko-KR" altLang="en-US" sz="1100" dirty="0"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781781" y="5337794"/>
            <a:ext cx="381515" cy="507831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100" dirty="0">
                <a:latin typeface="고도 M" panose="02000503000000020004" pitchFamily="50" charset="-127"/>
                <a:ea typeface="고도 M" panose="02000503000000020004" pitchFamily="50" charset="-127"/>
              </a:rPr>
              <a:t>I</a:t>
            </a:r>
            <a:r>
              <a:rPr lang="en-US" altLang="ko-KR" sz="1100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,003</a:t>
            </a:r>
          </a:p>
          <a:p>
            <a:r>
              <a:rPr lang="en-US" altLang="ko-KR" sz="1100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G,003</a:t>
            </a:r>
          </a:p>
          <a:p>
            <a:r>
              <a:rPr lang="en-US" altLang="ko-KR" sz="1100" dirty="0" smtClean="0">
                <a:latin typeface="고도 M" panose="02000503000000020004" pitchFamily="50" charset="-127"/>
                <a:ea typeface="고도 M" panose="02000503000000020004" pitchFamily="50" charset="-127"/>
              </a:rPr>
              <a:t>F,003</a:t>
            </a:r>
            <a:endParaRPr lang="ko-KR" altLang="en-US" sz="1100" dirty="0"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7902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0964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COPY, SORT, MERGE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비교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0965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412100"/>
              </p:ext>
            </p:extLst>
          </p:nvPr>
        </p:nvGraphicFramePr>
        <p:xfrm>
          <a:off x="184964" y="1196752"/>
          <a:ext cx="9464634" cy="4525279"/>
        </p:xfrm>
        <a:graphic>
          <a:graphicData uri="http://schemas.openxmlformats.org/drawingml/2006/table">
            <a:tbl>
              <a:tblPr firstRow="1" bandRow="1"/>
              <a:tblGrid>
                <a:gridCol w="10443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12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45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529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157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21385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기본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기능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기능 설명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Temp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디렉토리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사용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Output</a:t>
                      </a:r>
                      <a:r>
                        <a:rPr lang="en-US" altLang="ko-KR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File </a:t>
                      </a:r>
                    </a:p>
                    <a:p>
                      <a:pPr algn="ctr"/>
                      <a:r>
                        <a:rPr lang="ko-KR" altLang="en-US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상태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비고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7296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6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COPY</a:t>
                      </a:r>
                      <a:endParaRPr lang="ko-KR" altLang="en-US" sz="16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latinLnBrk="1"/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단순 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Copy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작업으로 두 개 </a:t>
                      </a:r>
                      <a:endParaRPr lang="en-US" altLang="ko-KR" sz="1600" dirty="0" smtClean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  <a:p>
                      <a:pPr latinLnBrk="1"/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이상의 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input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파일을 병합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20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X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/>
                      </a:r>
                      <a:b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</a:b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( Input</a:t>
                      </a:r>
                      <a:r>
                        <a:rPr lang="en-US" altLang="ko-KR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file -&gt; Output file )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Append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상태로 </a:t>
                      </a:r>
                      <a:endParaRPr lang="en-US" altLang="ko-KR" sz="1600" dirty="0" smtClean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  <a:p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결과 출력 </a:t>
                      </a:r>
                      <a:endParaRPr lang="en-US" altLang="ko-KR" sz="1600" dirty="0" smtClean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  <a:p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(Sort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안 됨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)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latinLnBrk="1"/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작업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/>
                      </a:r>
                      <a:b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</a:b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없이 바로 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/>
                      </a:r>
                      <a:b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</a:b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결과 출력 됨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1546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6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</a:t>
                      </a:r>
                      <a:endParaRPr lang="ko-KR" altLang="en-US" sz="16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latinLnBrk="1"/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두 개 이상의 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input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파일을 </a:t>
                      </a:r>
                      <a:endParaRPr lang="en-US" altLang="ko-KR" sz="1600" dirty="0" smtClean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  <a:p>
                      <a:pPr latinLnBrk="1"/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읽어서 사용자가 지정한 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</a:t>
                      </a:r>
                      <a:r>
                        <a:rPr lang="ko-KR" altLang="en-US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</a:t>
                      </a:r>
                      <a:r>
                        <a:rPr lang="en-US" altLang="ko-KR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key</a:t>
                      </a:r>
                      <a:r>
                        <a:rPr lang="ko-KR" altLang="en-US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필드를 기준으로 </a:t>
                      </a:r>
                      <a:r>
                        <a:rPr lang="en-US" altLang="ko-KR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</a:t>
                      </a:r>
                      <a:r>
                        <a:rPr lang="ko-KR" altLang="en-US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하면서 파일 병합 진행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20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O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/>
                      </a:r>
                      <a:b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</a:b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( Input</a:t>
                      </a:r>
                      <a:r>
                        <a:rPr lang="en-US" altLang="ko-KR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file      Output file )</a:t>
                      </a:r>
                      <a:br>
                        <a:rPr lang="en-US" altLang="ko-KR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</a:br>
                      <a:r>
                        <a:rPr lang="en-US" altLang="ko-KR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┕&gt; Temp file ┛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latinLnBrk="1"/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된 상태로 </a:t>
                      </a:r>
                      <a:endParaRPr lang="en-US" altLang="ko-KR" sz="1600" dirty="0" smtClean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  <a:p>
                      <a:pPr latinLnBrk="1"/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결과 출력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latinLnBrk="1"/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1546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6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MERGE</a:t>
                      </a:r>
                      <a:endParaRPr lang="ko-KR" altLang="en-US" sz="16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latinLnBrk="1"/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이미 사용자가 지정한 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 key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필드를 기준으로 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된 두 개 이상의 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input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파일을 병합하는 기능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20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X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/>
                      </a:r>
                      <a:b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</a:b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( Input</a:t>
                      </a:r>
                      <a:r>
                        <a:rPr lang="en-US" altLang="ko-KR" sz="16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file -&gt; Output file )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latinLnBrk="1"/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된 상태로 </a:t>
                      </a:r>
                      <a:endParaRPr lang="en-US" altLang="ko-KR" sz="1600" dirty="0" smtClean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  <a:p>
                      <a:pPr latinLnBrk="1"/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결과 출력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latinLnBrk="1"/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중복된 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 </a:t>
                      </a: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작업을 </a:t>
                      </a:r>
                      <a: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/>
                      </a:r>
                      <a:br>
                        <a:rPr lang="en-US" altLang="ko-KR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</a:br>
                      <a:r>
                        <a:rPr lang="ko-KR" altLang="en-US" sz="16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피할 수 있음</a:t>
                      </a:r>
                      <a:endParaRPr lang="ko-KR" altLang="en-US" sz="16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1663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0964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COPY, SORT, MERGE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비교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0965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0601448"/>
              </p:ext>
            </p:extLst>
          </p:nvPr>
        </p:nvGraphicFramePr>
        <p:xfrm>
          <a:off x="169982" y="1269002"/>
          <a:ext cx="9535992" cy="4597850"/>
        </p:xfrm>
        <a:graphic>
          <a:graphicData uri="http://schemas.openxmlformats.org/drawingml/2006/table">
            <a:tbl>
              <a:tblPr firstRow="1" bandRow="1"/>
              <a:tblGrid>
                <a:gridCol w="1319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09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58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08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60861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721385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기본 기능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Source_1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Source_2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Target </a:t>
                      </a:r>
                      <a:r>
                        <a:rPr lang="en-US" altLang="ko-KR" sz="14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(</a:t>
                      </a:r>
                      <a:r>
                        <a:rPr lang="ko-KR" altLang="en-US" sz="14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결과</a:t>
                      </a:r>
                      <a:r>
                        <a:rPr lang="en-US" altLang="ko-KR" sz="14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)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비고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45531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4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COPY</a:t>
                      </a:r>
                      <a:endParaRPr lang="ko-KR" altLang="en-US" sz="14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001AA</a:t>
                      </a:r>
                    </a:p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002AA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D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001BB</a:t>
                      </a:r>
                    </a:p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B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002BB</a:t>
                      </a:r>
                    </a:p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E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003BB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001AA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002AA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D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001BB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B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002BB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E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003BB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err="1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냬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Source</a:t>
                      </a:r>
                      <a:r>
                        <a:rPr lang="ko-KR" altLang="en-US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에 기술한 순서대로 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Append </a:t>
                      </a:r>
                      <a:r>
                        <a:rPr lang="ko-KR" altLang="en-US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됩니다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.</a:t>
                      </a:r>
                      <a:endParaRPr lang="ko-KR" altLang="en-US" sz="1400" dirty="0" smtClean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1546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4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</a:t>
                      </a:r>
                      <a:endParaRPr lang="ko-KR" altLang="en-US" sz="14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001AA</a:t>
                      </a:r>
                    </a:p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002AA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D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001BB</a:t>
                      </a:r>
                    </a:p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B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002BB</a:t>
                      </a:r>
                    </a:p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E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003BB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001AA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B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002BB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002AA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D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001BB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E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003BB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/WORKSPACE </a:t>
                      </a:r>
                      <a:r>
                        <a:rPr lang="ko-KR" altLang="en-US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명령을 꼭 사용해야 합니다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/WORKSPACE</a:t>
                      </a:r>
                      <a:r>
                        <a:rPr lang="ko-KR" altLang="en-US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는 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</a:t>
                      </a:r>
                      <a:r>
                        <a:rPr lang="en-US" altLang="ko-KR" sz="14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 Temp </a:t>
                      </a:r>
                      <a:r>
                        <a:rPr lang="ko-KR" altLang="en-US" sz="14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디렉토리 지정하는 명령 입니다</a:t>
                      </a:r>
                      <a:r>
                        <a:rPr lang="en-US" altLang="ko-KR" sz="1400" baseline="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.</a:t>
                      </a:r>
                      <a:endParaRPr lang="ko-KR" altLang="en-US" sz="1400" dirty="0" smtClean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1546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400" b="1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MERGE</a:t>
                      </a:r>
                      <a:endParaRPr lang="ko-KR" altLang="en-US" sz="1400" b="1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001AA</a:t>
                      </a:r>
                    </a:p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002AA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B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002BB</a:t>
                      </a:r>
                      <a:endParaRPr lang="en-US" altLang="ko-KR" sz="1400" b="1" dirty="0" smtClean="0">
                        <a:solidFill>
                          <a:srgbClr val="FF0000"/>
                        </a:solidFill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D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001BB</a:t>
                      </a:r>
                    </a:p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E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003BB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A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001AA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B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002BB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C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002AA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D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001BB</a:t>
                      </a:r>
                    </a:p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E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003BB</a:t>
                      </a:r>
                      <a:endParaRPr lang="ko-KR" altLang="en-US" sz="1400" dirty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Source File</a:t>
                      </a:r>
                      <a:r>
                        <a:rPr lang="ko-KR" altLang="en-US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이 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Sort</a:t>
                      </a:r>
                      <a:r>
                        <a:rPr lang="ko-KR" altLang="en-US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가 되어 있어야 합니다</a:t>
                      </a:r>
                      <a:r>
                        <a:rPr lang="en-US" altLang="ko-KR" sz="1400" dirty="0" smtClean="0">
                          <a:latin typeface="고도 M" panose="02000503000000020004" pitchFamily="50" charset="-127"/>
                          <a:ea typeface="고도 M" panose="02000503000000020004" pitchFamily="50" charset="-127"/>
                        </a:rPr>
                        <a:t>.</a:t>
                      </a:r>
                      <a:endParaRPr lang="ko-KR" altLang="en-US" sz="1400" dirty="0" smtClean="0">
                        <a:latin typeface="고도 M" panose="02000503000000020004" pitchFamily="50" charset="-127"/>
                        <a:ea typeface="고도 M" panose="020005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7237222" y="959052"/>
            <a:ext cx="24687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1200" b="1" dirty="0" smtClean="0">
                <a:solidFill>
                  <a:srgbClr val="FF0000"/>
                </a:solidFill>
                <a:latin typeface="Calibri" panose="020F0502020204030204"/>
                <a:ea typeface="맑은 고딕" panose="020B0503020000020004" pitchFamily="50" charset="-127"/>
              </a:rPr>
              <a:t>(Key </a:t>
            </a:r>
            <a:r>
              <a:rPr kumimoji="0" lang="ko-KR" altLang="en-US" sz="1200" b="1" dirty="0" smtClean="0">
                <a:solidFill>
                  <a:srgbClr val="FF0000"/>
                </a:solidFill>
                <a:latin typeface="Calibri" panose="020F0502020204030204"/>
                <a:ea typeface="맑은 고딕" panose="020B0503020000020004" pitchFamily="50" charset="-127"/>
              </a:rPr>
              <a:t>필드는 빨간색 글자로 가정</a:t>
            </a:r>
            <a:r>
              <a:rPr kumimoji="0" lang="en-US" altLang="ko-KR" sz="1200" b="1" dirty="0" smtClean="0">
                <a:solidFill>
                  <a:srgbClr val="FF0000"/>
                </a:solidFill>
                <a:latin typeface="Calibri" panose="020F0502020204030204"/>
                <a:ea typeface="맑은 고딕" panose="020B0503020000020004" pitchFamily="50" charset="-127"/>
              </a:rPr>
              <a:t>)</a:t>
            </a:r>
            <a:endParaRPr kumimoji="0" lang="ko-KR" altLang="en-US" sz="1200" b="1" dirty="0">
              <a:solidFill>
                <a:srgbClr val="FF0000"/>
              </a:solidFill>
              <a:latin typeface="Calibri" panose="020F0502020204030204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7400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638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Box 25"/>
          <p:cNvSpPr txBox="1">
            <a:spLocks noChangeArrowheads="1"/>
          </p:cNvSpPr>
          <p:nvPr/>
        </p:nvSpPr>
        <p:spPr bwMode="auto">
          <a:xfrm>
            <a:off x="0" y="2276475"/>
            <a:ext cx="990600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/>
            <a:r>
              <a:rPr lang="en-US" altLang="ko-KR" sz="7200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JOIN</a:t>
            </a:r>
            <a:endParaRPr lang="ko-KR" altLang="en-US" sz="7200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 bwMode="auto">
          <a:xfrm>
            <a:off x="2792413" y="4086225"/>
            <a:ext cx="4000500" cy="121443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kumimoji="0" lang="ko-KR" altLang="en-US">
              <a:latin typeface="HY울릉도M" pitchFamily="18" charset="-127"/>
              <a:ea typeface="HY울릉도M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9613" y="4421981"/>
            <a:ext cx="3086100" cy="542925"/>
          </a:xfrm>
          <a:prstGeom prst="rect">
            <a:avLst/>
          </a:prstGeom>
        </p:spPr>
      </p:pic>
      <p:sp>
        <p:nvSpPr>
          <p:cNvPr id="21" name="모서리가 둥근 직사각형 20"/>
          <p:cNvSpPr/>
          <p:nvPr/>
        </p:nvSpPr>
        <p:spPr>
          <a:xfrm>
            <a:off x="4491561" y="4421981"/>
            <a:ext cx="640304" cy="504056"/>
          </a:xfrm>
          <a:prstGeom prst="roundRect">
            <a:avLst>
              <a:gd name="adj" fmla="val 9108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3159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JOIN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364" y="882651"/>
            <a:ext cx="6833235" cy="5359718"/>
          </a:xfrm>
          <a:prstGeom prst="rect">
            <a:avLst/>
          </a:prstGeom>
        </p:spPr>
      </p:pic>
      <p:sp>
        <p:nvSpPr>
          <p:cNvPr id="18" name="모서리가 둥근 직사각형 17"/>
          <p:cNvSpPr/>
          <p:nvPr/>
        </p:nvSpPr>
        <p:spPr>
          <a:xfrm>
            <a:off x="1194685" y="1355026"/>
            <a:ext cx="485311" cy="43204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920552" y="2259448"/>
            <a:ext cx="2448272" cy="521479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674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80" y="1124744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JOIN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모서리가 둥근 사각형 설명선 12"/>
          <p:cNvSpPr/>
          <p:nvPr/>
        </p:nvSpPr>
        <p:spPr>
          <a:xfrm>
            <a:off x="1745058" y="1052736"/>
            <a:ext cx="1591693" cy="1000125"/>
          </a:xfrm>
          <a:prstGeom prst="wedgeRoundRectCallout">
            <a:avLst>
              <a:gd name="adj1" fmla="val -23281"/>
              <a:gd name="adj2" fmla="val 64723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Join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을 위한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두 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지정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1280592" y="4438014"/>
            <a:ext cx="1857375" cy="1071563"/>
          </a:xfrm>
          <a:prstGeom prst="wedgeRoundRectCallout">
            <a:avLst>
              <a:gd name="adj1" fmla="val -19416"/>
              <a:gd name="adj2" fmla="val -64612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조건에 따른 다중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output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가능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704528" y="2223914"/>
            <a:ext cx="5264447" cy="69019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704529" y="2916734"/>
            <a:ext cx="2520280" cy="152226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704528" y="3140968"/>
            <a:ext cx="5264447" cy="108012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7767" y="1700808"/>
            <a:ext cx="6087428" cy="413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직선 화살표 연결선 14"/>
          <p:cNvCxnSpPr/>
          <p:nvPr/>
        </p:nvCxnSpPr>
        <p:spPr>
          <a:xfrm>
            <a:off x="3236095" y="3009722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636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9940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JOIN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옵션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9941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378" y="885420"/>
            <a:ext cx="6849428" cy="5306378"/>
          </a:xfrm>
          <a:prstGeom prst="rect">
            <a:avLst/>
          </a:prstGeom>
        </p:spPr>
      </p:pic>
      <p:sp>
        <p:nvSpPr>
          <p:cNvPr id="19" name="모서리가 둥근 직사각형 18"/>
          <p:cNvSpPr/>
          <p:nvPr/>
        </p:nvSpPr>
        <p:spPr>
          <a:xfrm>
            <a:off x="4697836" y="5398851"/>
            <a:ext cx="2592288" cy="262397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969206" y="4437112"/>
            <a:ext cx="3144421" cy="720079"/>
          </a:xfrm>
          <a:prstGeom prst="roundRect">
            <a:avLst>
              <a:gd name="adj" fmla="val 4109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1" name="모서리가 둥근 사각형 설명선 30"/>
          <p:cNvSpPr/>
          <p:nvPr/>
        </p:nvSpPr>
        <p:spPr>
          <a:xfrm>
            <a:off x="1167783" y="5269818"/>
            <a:ext cx="2474240" cy="830967"/>
          </a:xfrm>
          <a:prstGeom prst="wedgeRoundRectCallout">
            <a:avLst>
              <a:gd name="adj1" fmla="val -23020"/>
              <a:gd name="adj2" fmla="val -58986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데이터가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Join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Key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이미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가 되어 있는 경우 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체크하면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Join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속도 증가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3" name="모서리가 둥근 사각형 설명선 32"/>
          <p:cNvSpPr/>
          <p:nvPr/>
        </p:nvSpPr>
        <p:spPr>
          <a:xfrm>
            <a:off x="7483899" y="4765040"/>
            <a:ext cx="1789581" cy="1135084"/>
          </a:xfrm>
          <a:prstGeom prst="wedgeRoundRectCallout">
            <a:avLst>
              <a:gd name="adj1" fmla="val -57075"/>
              <a:gd name="adj2" fmla="val 20205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이 항목을 체크할 경우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Join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결과 파일은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Join Key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기준으로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해서 출력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4684683" y="4612503"/>
            <a:ext cx="2111009" cy="720079"/>
          </a:xfrm>
          <a:prstGeom prst="roundRect">
            <a:avLst>
              <a:gd name="adj" fmla="val 4109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5" name="모서리가 둥근 사각형 설명선 34"/>
          <p:cNvSpPr/>
          <p:nvPr/>
        </p:nvSpPr>
        <p:spPr>
          <a:xfrm>
            <a:off x="6056642" y="3295811"/>
            <a:ext cx="2456954" cy="1135084"/>
          </a:xfrm>
          <a:prstGeom prst="wedgeRoundRectCallout">
            <a:avLst>
              <a:gd name="adj1" fmla="val -20501"/>
              <a:gd name="adj2" fmla="val 60060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Target Reformat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 선택을 위해서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Join match, </a:t>
            </a:r>
            <a:r>
              <a:rPr lang="en-US" altLang="ko-KR" sz="1200" b="1" dirty="0" err="1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unmatch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필드를 옵션으로 선택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1678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:\Z_Temp\SyncSort\UFO\Docu\교육자료\GUI\DMEx_Pic\DMEx_Table\TB-FL_Join_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1052736"/>
            <a:ext cx="6978968" cy="5084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939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9940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파일과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Join - Sample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9941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직사각형 16"/>
          <p:cNvSpPr/>
          <p:nvPr/>
        </p:nvSpPr>
        <p:spPr>
          <a:xfrm>
            <a:off x="1009650" y="2348880"/>
            <a:ext cx="5167486" cy="365746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6284118" y="1772816"/>
            <a:ext cx="909637" cy="576064"/>
          </a:xfrm>
          <a:prstGeom prst="wedgeRoundRectCallout">
            <a:avLst>
              <a:gd name="adj1" fmla="val -70576"/>
              <a:gd name="adj2" fmla="val 48252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kern="0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</a:t>
            </a:r>
            <a:r>
              <a:rPr kumimoji="0" lang="ko-KR" altLang="en-US" sz="1200" b="1" kern="0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데이터</a:t>
            </a:r>
            <a:endParaRPr kumimoji="0" lang="ko-KR" altLang="en-US" sz="1200" b="1" kern="0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1009650" y="2780928"/>
            <a:ext cx="5167486" cy="365746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6275611" y="2564904"/>
            <a:ext cx="909637" cy="576064"/>
          </a:xfrm>
          <a:prstGeom prst="wedgeRoundRectCallout">
            <a:avLst>
              <a:gd name="adj1" fmla="val -58011"/>
              <a:gd name="adj2" fmla="val 20143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b="1" kern="0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파일</a:t>
            </a:r>
            <a:endParaRPr kumimoji="0" lang="en-US" altLang="ko-KR" sz="1200" b="1" kern="0" dirty="0" smtClean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b="1" kern="0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데이터</a:t>
            </a:r>
            <a:endParaRPr kumimoji="0" lang="ko-KR" altLang="en-US" sz="1200" b="1" kern="0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8693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21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I. </a:t>
            </a:r>
            <a:r>
              <a:rPr lang="en-US" altLang="ko-KR" dirty="0" err="1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DMExpress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실행 방식</a:t>
            </a:r>
          </a:p>
        </p:txBody>
      </p:sp>
      <p:pic>
        <p:nvPicPr>
          <p:cNvPr id="922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1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338" y="1128713"/>
            <a:ext cx="7553325" cy="460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1064568" y="5589240"/>
            <a:ext cx="5616624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:\Z_Temp\SyncSort\UFO\Docu\교육자료\GUI\DMEx_Pic\DMEx_Table\TB-FL_Join_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1052736"/>
            <a:ext cx="6978968" cy="5084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939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9940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Task</a:t>
            </a:r>
            <a:r>
              <a:rPr lang="en-US" altLang="ko-KR" b="1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Editor : </a:t>
            </a:r>
            <a:r>
              <a:rPr lang="ko-KR" altLang="en-US" b="1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파일과 </a:t>
            </a:r>
            <a:r>
              <a:rPr lang="en-US" altLang="ko-KR" b="1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Join - Sample</a:t>
            </a:r>
            <a:endParaRPr lang="ko-KR" altLang="en-US" b="1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9941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5" descr="D:\Z_Temp\SyncSort\UFO\Docu\교육자료\GUI\DMEx_Pic\DMEx_Table\TB-FL_Join_04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3503" y="1628800"/>
            <a:ext cx="5354003" cy="4133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모서리가 둥근 직사각형 13"/>
          <p:cNvSpPr/>
          <p:nvPr/>
        </p:nvSpPr>
        <p:spPr>
          <a:xfrm>
            <a:off x="3734384" y="2205237"/>
            <a:ext cx="5323121" cy="642937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5673080" y="3119660"/>
            <a:ext cx="1701725" cy="1029419"/>
          </a:xfrm>
          <a:prstGeom prst="wedgeRoundRectCallout">
            <a:avLst>
              <a:gd name="adj1" fmla="val -18004"/>
              <a:gd name="adj2" fmla="val -73590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kern="0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Table </a:t>
            </a:r>
            <a:r>
              <a:rPr kumimoji="0" lang="ko-KR" altLang="en-US" sz="1200" b="1" kern="0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칼럼과</a:t>
            </a:r>
            <a:endParaRPr kumimoji="0" lang="en-US" altLang="ko-KR" sz="1200" b="1" kern="0" dirty="0" smtClean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b="1" kern="0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파일 필드를 </a:t>
            </a:r>
            <a:endParaRPr kumimoji="0" lang="en-US" altLang="ko-KR" sz="1200" b="1" kern="0" dirty="0" smtClean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b="1" kern="0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직</a:t>
            </a:r>
            <a:r>
              <a:rPr kumimoji="0" lang="ko-KR" altLang="en-US" sz="1200" b="1" kern="0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접</a:t>
            </a:r>
            <a:r>
              <a:rPr kumimoji="0" lang="en-US" altLang="ko-KR" sz="1200" b="1" kern="0" dirty="0" smtClean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Join</a:t>
            </a:r>
            <a:endParaRPr kumimoji="0" lang="ko-KR" altLang="en-US" sz="1200" b="1" kern="0" dirty="0">
              <a:solidFill>
                <a:srgbClr val="7030A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6523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3" y="1017588"/>
            <a:ext cx="7070725" cy="519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39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9940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Join, CDC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</a:p>
        </p:txBody>
      </p:sp>
      <p:pic>
        <p:nvPicPr>
          <p:cNvPr id="39941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직사각형 16"/>
          <p:cNvSpPr/>
          <p:nvPr/>
        </p:nvSpPr>
        <p:spPr>
          <a:xfrm>
            <a:off x="1009650" y="2233613"/>
            <a:ext cx="1657350" cy="838200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8" name="모서리가 둥근 사각형 설명선 17"/>
          <p:cNvSpPr/>
          <p:nvPr/>
        </p:nvSpPr>
        <p:spPr>
          <a:xfrm>
            <a:off x="123825" y="2214563"/>
            <a:ext cx="785813" cy="1000125"/>
          </a:xfrm>
          <a:prstGeom prst="wedgeRoundRectCallout">
            <a:avLst>
              <a:gd name="adj1" fmla="val 57201"/>
              <a:gd name="adj2" fmla="val -15881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Join</a:t>
            </a: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할 </a:t>
            </a:r>
            <a:endParaRPr lang="en-US" altLang="ko-KR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2</a:t>
            </a: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개의 </a:t>
            </a:r>
            <a:endParaRPr lang="en-US" altLang="ko-KR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 </a:t>
            </a:r>
          </a:p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</a:t>
            </a:r>
          </a:p>
        </p:txBody>
      </p:sp>
      <p:pic>
        <p:nvPicPr>
          <p:cNvPr id="39944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25" y="1785938"/>
            <a:ext cx="5354638" cy="416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모서리가 둥근 사각형 설명선 24"/>
          <p:cNvSpPr/>
          <p:nvPr/>
        </p:nvSpPr>
        <p:spPr>
          <a:xfrm>
            <a:off x="5024438" y="2857500"/>
            <a:ext cx="1500187" cy="642938"/>
          </a:xfrm>
          <a:prstGeom prst="wedgeRoundRectCallout">
            <a:avLst>
              <a:gd name="adj1" fmla="val -19270"/>
              <a:gd name="adj2" fmla="val -65500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Join</a:t>
            </a:r>
            <a:r>
              <a:rPr lang="ko-KR" altLang="en-US" sz="1200" b="1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en-US" altLang="ko-KR" sz="1200" b="1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Key</a:t>
            </a:r>
            <a:r>
              <a:rPr lang="ko-KR" altLang="en-US" sz="1200" b="1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를 왼쪽</a:t>
            </a:r>
            <a:r>
              <a:rPr lang="en-US" altLang="ko-KR" sz="1200" b="1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, </a:t>
            </a:r>
            <a:r>
              <a:rPr lang="ko-KR" altLang="en-US" sz="1200" b="1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오른쪽에서 클릭</a:t>
            </a:r>
            <a:endParaRPr lang="en-US" altLang="ko-KR" sz="1200" b="1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5810250" y="4519613"/>
            <a:ext cx="1857375" cy="838200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4" name="모서리가 둥근 사각형 설명선 23"/>
          <p:cNvSpPr/>
          <p:nvPr/>
        </p:nvSpPr>
        <p:spPr>
          <a:xfrm>
            <a:off x="7851775" y="4500563"/>
            <a:ext cx="1714500" cy="1071562"/>
          </a:xfrm>
          <a:prstGeom prst="wedgeRoundRectCallout">
            <a:avLst>
              <a:gd name="adj1" fmla="val -57365"/>
              <a:gd name="adj2" fmla="val -22833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Left, Right, Inner, Outer Join </a:t>
            </a: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 </a:t>
            </a: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2018581" y="4576134"/>
            <a:ext cx="1077044" cy="1000125"/>
          </a:xfrm>
          <a:prstGeom prst="wedgeRoundRectCallout">
            <a:avLst>
              <a:gd name="adj1" fmla="val 61316"/>
              <a:gd name="adj2" fmla="val -21281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kern="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Pre-Sort Source</a:t>
            </a:r>
            <a:r>
              <a:rPr kumimoji="0" lang="ko-KR" altLang="en-US" sz="1200" kern="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를 위한 항목</a:t>
            </a:r>
          </a:p>
        </p:txBody>
      </p:sp>
      <p:sp>
        <p:nvSpPr>
          <p:cNvPr id="14" name="모서리가 둥근 직사각형 13"/>
          <p:cNvSpPr/>
          <p:nvPr/>
        </p:nvSpPr>
        <p:spPr>
          <a:xfrm>
            <a:off x="3238500" y="4500563"/>
            <a:ext cx="2286000" cy="642937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57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638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Box 25"/>
          <p:cNvSpPr txBox="1">
            <a:spLocks noChangeArrowheads="1"/>
          </p:cNvSpPr>
          <p:nvPr/>
        </p:nvSpPr>
        <p:spPr bwMode="auto">
          <a:xfrm>
            <a:off x="1" y="2276475"/>
            <a:ext cx="9877424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/>
            <a:r>
              <a:rPr lang="en-US" altLang="ko-KR" sz="7200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AGGREGATE</a:t>
            </a:r>
            <a:endParaRPr lang="ko-KR" altLang="en-US" sz="7200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 bwMode="auto">
          <a:xfrm>
            <a:off x="2792413" y="4086225"/>
            <a:ext cx="4000500" cy="121443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kumimoji="0" lang="ko-KR" altLang="en-US">
              <a:latin typeface="HY울릉도M" pitchFamily="18" charset="-127"/>
              <a:ea typeface="HY울릉도M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4375" y="4426744"/>
            <a:ext cx="3076575" cy="533400"/>
          </a:xfrm>
          <a:prstGeom prst="rect">
            <a:avLst/>
          </a:prstGeom>
        </p:spPr>
      </p:pic>
      <p:sp>
        <p:nvSpPr>
          <p:cNvPr id="10" name="모서리가 둥근 직사각형 9"/>
          <p:cNvSpPr/>
          <p:nvPr/>
        </p:nvSpPr>
        <p:spPr>
          <a:xfrm>
            <a:off x="3357542" y="4441416"/>
            <a:ext cx="640304" cy="504056"/>
          </a:xfrm>
          <a:prstGeom prst="roundRect">
            <a:avLst>
              <a:gd name="adj" fmla="val 9108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0014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AGGREGATE – MIN, MAX, AVG, TOTAL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88" y="882651"/>
            <a:ext cx="6833235" cy="5359718"/>
          </a:xfrm>
          <a:prstGeom prst="rect">
            <a:avLst/>
          </a:prstGeom>
        </p:spPr>
      </p:pic>
      <p:sp>
        <p:nvSpPr>
          <p:cNvPr id="14" name="모서리가 둥근 직사각형 13"/>
          <p:cNvSpPr/>
          <p:nvPr/>
        </p:nvSpPr>
        <p:spPr>
          <a:xfrm>
            <a:off x="200472" y="1355026"/>
            <a:ext cx="485311" cy="43204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920552" y="2420887"/>
            <a:ext cx="2448272" cy="216025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2921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472" y="893909"/>
            <a:ext cx="6833235" cy="5359718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AGGREGATE – MIN, MAX, AVG, TOTAL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모서리가 둥근 직사각형 17"/>
          <p:cNvSpPr/>
          <p:nvPr/>
        </p:nvSpPr>
        <p:spPr>
          <a:xfrm>
            <a:off x="848544" y="2708919"/>
            <a:ext cx="1728192" cy="221782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1384520" y="3076782"/>
            <a:ext cx="1354274" cy="739299"/>
          </a:xfrm>
          <a:prstGeom prst="wedgeRoundRectCallout">
            <a:avLst>
              <a:gd name="adj1" fmla="val 1699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더블클릭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3211" y="1001350"/>
            <a:ext cx="4972050" cy="504063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12151" y="2811018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3" name="오른쪽 화살표 12"/>
          <p:cNvSpPr/>
          <p:nvPr/>
        </p:nvSpPr>
        <p:spPr>
          <a:xfrm>
            <a:off x="2820231" y="2724427"/>
            <a:ext cx="782170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5650823" y="1366537"/>
            <a:ext cx="2686553" cy="665436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3637531" y="1548736"/>
            <a:ext cx="1603502" cy="728136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3695434" y="2420888"/>
            <a:ext cx="1470579" cy="2088232"/>
          </a:xfrm>
          <a:prstGeom prst="wedgeRoundRectCallout">
            <a:avLst>
              <a:gd name="adj1" fmla="val 18243"/>
              <a:gd name="adj2" fmla="val -55809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Group by Key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또는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Summarize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할 필드를 선택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- Group by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는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노란색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화살표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- Summarize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는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파란색 화살표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클릭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925789" y="2204864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5650823" y="4153712"/>
            <a:ext cx="2686553" cy="211392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6435651" y="4521644"/>
            <a:ext cx="1596052" cy="681897"/>
          </a:xfrm>
          <a:prstGeom prst="wedgeRoundRectCallout">
            <a:avLst>
              <a:gd name="adj1" fmla="val 1699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Key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별 레코드 건 수 추출 필요 시 체크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15271" y="3178306"/>
            <a:ext cx="609600" cy="1019175"/>
          </a:xfrm>
          <a:prstGeom prst="rect">
            <a:avLst/>
          </a:prstGeom>
        </p:spPr>
      </p:pic>
      <p:sp>
        <p:nvSpPr>
          <p:cNvPr id="21" name="모서리가 둥근 직사각형 20"/>
          <p:cNvSpPr/>
          <p:nvPr/>
        </p:nvSpPr>
        <p:spPr>
          <a:xfrm>
            <a:off x="5817460" y="3238886"/>
            <a:ext cx="626659" cy="914826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22" name="직선 화살표 연결선 21"/>
          <p:cNvCxnSpPr>
            <a:stCxn id="21" idx="3"/>
            <a:endCxn id="2" idx="1"/>
          </p:cNvCxnSpPr>
          <p:nvPr/>
        </p:nvCxnSpPr>
        <p:spPr>
          <a:xfrm flipV="1">
            <a:off x="6444119" y="3687894"/>
            <a:ext cx="2171152" cy="840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8368006" y="2693698"/>
            <a:ext cx="15094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Total,</a:t>
            </a:r>
            <a:r>
              <a:rPr lang="ko-KR" altLang="en-US" sz="11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en-US" altLang="ko-KR" sz="11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Average</a:t>
            </a:r>
            <a:r>
              <a:rPr lang="ko-KR" altLang="en-US" sz="11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는 </a:t>
            </a:r>
            <a:r>
              <a:rPr lang="en-US" altLang="ko-KR" sz="11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Number Type</a:t>
            </a:r>
            <a:r>
              <a:rPr lang="ko-KR" altLang="en-US" sz="11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만 가능</a:t>
            </a:r>
            <a:endParaRPr lang="ko-KR" altLang="en-US" sz="1100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9" name="모서리가 둥근 사각형 설명선 28"/>
          <p:cNvSpPr/>
          <p:nvPr/>
        </p:nvSpPr>
        <p:spPr>
          <a:xfrm>
            <a:off x="8435261" y="1109299"/>
            <a:ext cx="1349053" cy="1071562"/>
          </a:xfrm>
          <a:prstGeom prst="wedgeRoundRectCallout">
            <a:avLst>
              <a:gd name="adj1" fmla="val -59270"/>
              <a:gd name="adj2" fmla="val 20722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Group by</a:t>
            </a:r>
            <a:r>
              <a:rPr lang="ko-KR" altLang="en-US" sz="1200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Key </a:t>
            </a:r>
          </a:p>
          <a:p>
            <a:pPr algn="ctr">
              <a:defRPr/>
            </a:pPr>
            <a:r>
              <a:rPr lang="ko-KR" altLang="en-US" sz="1200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</a:t>
            </a:r>
            <a:r>
              <a:rPr lang="en-US" altLang="ko-KR" sz="1200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</a:t>
            </a:r>
            <a:endParaRPr lang="ko-KR" altLang="en-US" sz="1200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256728" y="5517690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❺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101574" y="1045731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❸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337376" y="4028575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❹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5629244" y="5733063"/>
            <a:ext cx="701533" cy="308917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1668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AGGREGATE – MIN, MAX, AVG, TOTAL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8929" y="908652"/>
            <a:ext cx="4096703" cy="158210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121" y="3841030"/>
            <a:ext cx="9398318" cy="1100138"/>
          </a:xfrm>
          <a:prstGeom prst="rect">
            <a:avLst/>
          </a:prstGeom>
        </p:spPr>
      </p:pic>
      <p:sp>
        <p:nvSpPr>
          <p:cNvPr id="26" name="오른쪽 화살표 25"/>
          <p:cNvSpPr/>
          <p:nvPr/>
        </p:nvSpPr>
        <p:spPr>
          <a:xfrm rot="5400000">
            <a:off x="4526196" y="2314952"/>
            <a:ext cx="782170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475853" y="3471698"/>
            <a:ext cx="936104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Count </a:t>
            </a:r>
            <a:br>
              <a:rPr lang="en-US" altLang="ko-KR" sz="12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Summarize</a:t>
            </a:r>
            <a:endParaRPr lang="ko-KR" altLang="en-US" sz="1200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377706" y="3669580"/>
            <a:ext cx="892971" cy="18466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TOTAL</a:t>
            </a:r>
            <a:endParaRPr lang="ko-KR" altLang="en-US" sz="1200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261655" y="3669580"/>
            <a:ext cx="892971" cy="18466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AVERAGE</a:t>
            </a:r>
            <a:endParaRPr lang="ko-KR" altLang="en-US" sz="1200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457055" y="3669580"/>
            <a:ext cx="4248919" cy="18466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First          Last           Minimum      Maximum      Any</a:t>
            </a:r>
            <a:endParaRPr lang="ko-KR" altLang="en-US" sz="1200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31" name="그림 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2480" y="2331436"/>
            <a:ext cx="792480" cy="1324928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2888087" y="2539094"/>
            <a:ext cx="936104" cy="246221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[ Source ]</a:t>
            </a:r>
            <a:endParaRPr lang="ko-KR" altLang="en-US" sz="1600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53574" y="4989507"/>
            <a:ext cx="936104" cy="246221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[ Target ]</a:t>
            </a:r>
            <a:endParaRPr lang="ko-KR" altLang="en-US" sz="1600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181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051" y="1100673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AGGREGATE – MIN, MAX, AVG, TOTAL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848545" y="2492896"/>
            <a:ext cx="3240360" cy="576064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4088904" y="2780928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9482" y="1356395"/>
            <a:ext cx="417195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모서리가 둥근 사각형 설명선 19"/>
          <p:cNvSpPr/>
          <p:nvPr/>
        </p:nvSpPr>
        <p:spPr>
          <a:xfrm>
            <a:off x="4592960" y="4005064"/>
            <a:ext cx="1944278" cy="1000125"/>
          </a:xfrm>
          <a:prstGeom prst="wedgeRoundRectCallout">
            <a:avLst>
              <a:gd name="adj1" fmla="val 4013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동일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KEY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별 최대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최소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평균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합산 값 설정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6465168" y="1700808"/>
            <a:ext cx="2376264" cy="72008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6465168" y="2924944"/>
            <a:ext cx="2376264" cy="108012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6609122" y="1007095"/>
            <a:ext cx="1944278" cy="621705"/>
          </a:xfrm>
          <a:prstGeom prst="wedgeRoundRectCallout">
            <a:avLst>
              <a:gd name="adj1" fmla="val 19067"/>
              <a:gd name="adj2" fmla="val 64722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KEY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 설정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8335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051" y="1100673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AGGREGATE – MIN, MAX, AVG, TOTAL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8984" y="1158106"/>
            <a:ext cx="4807744" cy="5079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1045890" y="3717032"/>
            <a:ext cx="3240360" cy="432048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cxnSp>
        <p:nvCxnSpPr>
          <p:cNvPr id="17" name="직선 화살표 연결선 16"/>
          <p:cNvCxnSpPr/>
          <p:nvPr/>
        </p:nvCxnSpPr>
        <p:spPr>
          <a:xfrm>
            <a:off x="4286250" y="3913634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모서리가 둥근 직사각형 20"/>
          <p:cNvSpPr/>
          <p:nvPr/>
        </p:nvSpPr>
        <p:spPr>
          <a:xfrm>
            <a:off x="4880992" y="2845649"/>
            <a:ext cx="4680520" cy="1204714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4748263" y="4293096"/>
            <a:ext cx="1944278" cy="1000125"/>
          </a:xfrm>
          <a:prstGeom prst="wedgeRoundRectCallout">
            <a:avLst>
              <a:gd name="adj1" fmla="val 4013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AGGREGATE </a:t>
            </a:r>
            <a:r>
              <a:rPr lang="ko-KR" altLang="en-US" sz="1200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작업 시 </a:t>
            </a:r>
            <a:endParaRPr lang="en-US" altLang="ko-KR" sz="1200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반드시 </a:t>
            </a:r>
            <a:r>
              <a:rPr lang="en-US" altLang="ko-KR" sz="1200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REFORMAT </a:t>
            </a:r>
          </a:p>
          <a:p>
            <a:pPr algn="ctr">
              <a:defRPr/>
            </a:pPr>
            <a:r>
              <a:rPr lang="ko-KR" altLang="en-US" sz="1200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필요</a:t>
            </a:r>
            <a:endParaRPr lang="ko-KR" altLang="en-US" sz="1200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4855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686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8" name="TextBox 4"/>
          <p:cNvSpPr txBox="1">
            <a:spLocks noChangeArrowheads="1"/>
          </p:cNvSpPr>
          <p:nvPr/>
        </p:nvSpPr>
        <p:spPr bwMode="auto">
          <a:xfrm>
            <a:off x="0" y="2565400"/>
            <a:ext cx="987742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/>
            <a:r>
              <a:rPr lang="ko-KR" altLang="en-US" sz="7200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</a:t>
            </a:r>
            <a:r>
              <a:rPr lang="ko-KR" altLang="en-US" sz="7200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타 </a:t>
            </a:r>
            <a:r>
              <a:rPr lang="ko-KR" altLang="en-US" sz="7200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 능</a:t>
            </a:r>
          </a:p>
        </p:txBody>
      </p:sp>
    </p:spTree>
    <p:extLst>
      <p:ext uri="{BB962C8B-B14F-4D97-AF65-F5344CB8AC3E}">
        <p14:creationId xmlns:p14="http://schemas.microsoft.com/office/powerpoint/2010/main" val="2356246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Filter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47" y="909617"/>
            <a:ext cx="7909560" cy="5242560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2504728" y="1350393"/>
            <a:ext cx="485311" cy="43204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0672" y="2500765"/>
            <a:ext cx="3733800" cy="2876550"/>
          </a:xfrm>
          <a:prstGeom prst="rect">
            <a:avLst/>
          </a:prstGeom>
        </p:spPr>
      </p:pic>
      <p:sp>
        <p:nvSpPr>
          <p:cNvPr id="9" name="오른쪽 화살표 8"/>
          <p:cNvSpPr/>
          <p:nvPr/>
        </p:nvSpPr>
        <p:spPr>
          <a:xfrm rot="5400000">
            <a:off x="2484209" y="1426960"/>
            <a:ext cx="606227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1176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24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I. </a:t>
            </a:r>
            <a:r>
              <a:rPr lang="en-US" altLang="ko-KR" dirty="0" err="1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DMExpress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Editor : Overview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024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3"/>
          <p:cNvSpPr txBox="1">
            <a:spLocks noChangeArrowheads="1"/>
          </p:cNvSpPr>
          <p:nvPr/>
        </p:nvSpPr>
        <p:spPr bwMode="auto">
          <a:xfrm>
            <a:off x="95250" y="1169988"/>
            <a:ext cx="7229475" cy="440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/>
          <a:lstStyle/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r>
              <a:rPr kumimoji="0" lang="en-US" altLang="ko-KR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DMExpress Task</a:t>
            </a:r>
            <a:r>
              <a:rPr kumimoji="0" lang="en-US" altLang="ko-KR" b="1" kern="0" dirty="0">
                <a:solidFill>
                  <a:srgbClr val="3366FF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 (</a:t>
            </a:r>
            <a:r>
              <a:rPr kumimoji="0" lang="ko-KR" altLang="en-US" b="1" kern="0" dirty="0">
                <a:solidFill>
                  <a:srgbClr val="3366FF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단위 작업</a:t>
            </a:r>
            <a:r>
              <a:rPr kumimoji="0" lang="en-US" altLang="ko-KR" b="1" kern="0" dirty="0">
                <a:solidFill>
                  <a:srgbClr val="3366FF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)</a:t>
            </a:r>
            <a:endParaRPr kumimoji="0" lang="en-US" altLang="ko-KR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defRPr/>
            </a:pPr>
            <a:endParaRPr kumimoji="0" lang="en-US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800" kern="0" dirty="0">
              <a:solidFill>
                <a:schemeClr val="tx2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r>
              <a:rPr kumimoji="0" lang="en-US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DMExpress Job </a:t>
            </a:r>
            <a:r>
              <a:rPr kumimoji="0" lang="en-US" altLang="ko-KR" b="1" kern="0" dirty="0">
                <a:solidFill>
                  <a:srgbClr val="3366FF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(Task </a:t>
            </a:r>
            <a:r>
              <a:rPr kumimoji="0" lang="ko-KR" altLang="en-US" b="1" kern="0" dirty="0">
                <a:solidFill>
                  <a:srgbClr val="3366FF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작업들</a:t>
            </a:r>
            <a:r>
              <a:rPr kumimoji="0" lang="en-US" altLang="ko-KR" b="1" kern="0" dirty="0">
                <a:solidFill>
                  <a:srgbClr val="3366FF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)</a:t>
            </a:r>
            <a:endParaRPr kumimoji="0" lang="en-US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</p:txBody>
      </p:sp>
      <p:pic>
        <p:nvPicPr>
          <p:cNvPr id="10246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4188" y="1714500"/>
            <a:ext cx="3363912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7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450" y="3181350"/>
            <a:ext cx="8829675" cy="253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8" name="AutoShape 15" descr="mk:@MSITStore:C:\Program%20Files\DMExpress\Programs\dmexpress.chm::/image/taskeditor.png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38588" y="2646437"/>
            <a:ext cx="419100" cy="381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38563" y="1143794"/>
            <a:ext cx="457200" cy="3619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Filter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오른쪽 화살표 8"/>
          <p:cNvSpPr/>
          <p:nvPr/>
        </p:nvSpPr>
        <p:spPr>
          <a:xfrm>
            <a:off x="3728865" y="1464641"/>
            <a:ext cx="606227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340" y="884837"/>
            <a:ext cx="3360420" cy="258889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592" y="3645024"/>
            <a:ext cx="3360420" cy="258889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51081" y="983420"/>
            <a:ext cx="3360420" cy="239172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51081" y="4052217"/>
            <a:ext cx="3360420" cy="1774508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275036" y="1505022"/>
            <a:ext cx="3237804" cy="297540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275036" y="4605858"/>
            <a:ext cx="3237804" cy="297540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오른쪽 화살표 14"/>
          <p:cNvSpPr/>
          <p:nvPr/>
        </p:nvSpPr>
        <p:spPr>
          <a:xfrm>
            <a:off x="3728864" y="4224828"/>
            <a:ext cx="606227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95963" y="3563391"/>
            <a:ext cx="7752784" cy="0"/>
          </a:xfrm>
          <a:prstGeom prst="line">
            <a:avLst/>
          </a:prstGeom>
          <a:ln w="15875">
            <a:solidFill>
              <a:srgbClr val="3366F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모서리가 둥근 사각형 설명선 16"/>
          <p:cNvSpPr/>
          <p:nvPr/>
        </p:nvSpPr>
        <p:spPr>
          <a:xfrm>
            <a:off x="7598046" y="2108502"/>
            <a:ext cx="2242912" cy="3984794"/>
          </a:xfrm>
          <a:prstGeom prst="wedgeRoundRectCallout">
            <a:avLst>
              <a:gd name="adj1" fmla="val -53399"/>
              <a:gd name="adj2" fmla="val -25089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28600" indent="-228600">
              <a:buAutoNum type="arabicPeriod"/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Discard records shorter than</a:t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: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기술한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byte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숫자 보다 작으면 처리할 데이터로 인정하지 않고 무시 함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Discard the first</a:t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: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첫 번째 레코드부터 기술한 숫자의 레코드 만큼 건너 뛰고 이후 레코드만 처리 함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en-US" altLang="ko-KR" sz="1200" b="1" dirty="0" err="1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Discardblank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records</a:t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: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빈 레코드는 데이터로 처리하지 않음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Retain the next</a:t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: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기술한 숫자의 레코드만 처리 함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endParaRPr lang="ko-KR" altLang="en-US" sz="1200" b="1" dirty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4512389" y="1346354"/>
            <a:ext cx="3237804" cy="297540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사각형 설명선 18"/>
          <p:cNvSpPr/>
          <p:nvPr/>
        </p:nvSpPr>
        <p:spPr>
          <a:xfrm>
            <a:off x="7872809" y="974933"/>
            <a:ext cx="1754956" cy="878378"/>
          </a:xfrm>
          <a:prstGeom prst="wedgeRoundRectCallout">
            <a:avLst>
              <a:gd name="adj1" fmla="val -55044"/>
              <a:gd name="adj2" fmla="val 12168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특정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파일에만 필터를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적용할 수 있음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75602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Filter </a:t>
            </a:r>
            <a:r>
              <a:rPr lang="ko-KR" altLang="en-US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모서리가 둥근 사각형 설명선 18"/>
          <p:cNvSpPr/>
          <p:nvPr/>
        </p:nvSpPr>
        <p:spPr>
          <a:xfrm>
            <a:off x="431961" y="5229200"/>
            <a:ext cx="1754956" cy="878378"/>
          </a:xfrm>
          <a:prstGeom prst="wedgeRoundRectCallout">
            <a:avLst>
              <a:gd name="adj1" fmla="val -23233"/>
              <a:gd name="adj2" fmla="val -6125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조건이 사전에 정의되어 있을 경우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</a:b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drop-down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박스에서 선택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88" y="968803"/>
            <a:ext cx="3360420" cy="2588895"/>
          </a:xfrm>
          <a:prstGeom prst="rect">
            <a:avLst/>
          </a:prstGeom>
        </p:spPr>
      </p:pic>
      <p:sp>
        <p:nvSpPr>
          <p:cNvPr id="20" name="모서리가 둥근 직사각형 19"/>
          <p:cNvSpPr/>
          <p:nvPr/>
        </p:nvSpPr>
        <p:spPr>
          <a:xfrm>
            <a:off x="76200" y="2328968"/>
            <a:ext cx="3237804" cy="255186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295975" y="2775274"/>
            <a:ext cx="1916088" cy="255186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2350575" y="2733806"/>
            <a:ext cx="701341" cy="296654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5949" y="942268"/>
            <a:ext cx="4792028" cy="403764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4245" y="957436"/>
            <a:ext cx="4792028" cy="4037648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5806" y="4344100"/>
            <a:ext cx="1876425" cy="762000"/>
          </a:xfrm>
          <a:prstGeom prst="rect">
            <a:avLst/>
          </a:prstGeom>
        </p:spPr>
      </p:pic>
      <p:sp>
        <p:nvSpPr>
          <p:cNvPr id="15" name="오른쪽 화살표 14"/>
          <p:cNvSpPr/>
          <p:nvPr/>
        </p:nvSpPr>
        <p:spPr>
          <a:xfrm rot="5400000">
            <a:off x="434602" y="2941935"/>
            <a:ext cx="1252230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9" name="오른쪽 화살표 8"/>
          <p:cNvSpPr/>
          <p:nvPr/>
        </p:nvSpPr>
        <p:spPr>
          <a:xfrm>
            <a:off x="3452516" y="2188224"/>
            <a:ext cx="921561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Define </a:t>
            </a:r>
            <a:r>
              <a:rPr lang="ko-KR" altLang="en-US" sz="1200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버튼</a:t>
            </a:r>
            <a:endParaRPr lang="ko-KR" altLang="en-US" sz="1200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2610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Condition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47" y="909617"/>
            <a:ext cx="7909560" cy="5242560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2591353" y="1691183"/>
            <a:ext cx="485311" cy="43204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" name="오른쪽 화살표 8"/>
          <p:cNvSpPr/>
          <p:nvPr/>
        </p:nvSpPr>
        <p:spPr>
          <a:xfrm>
            <a:off x="3249234" y="1268760"/>
            <a:ext cx="911678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7672" y="1268760"/>
            <a:ext cx="4792028" cy="4037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739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993" y="927102"/>
            <a:ext cx="4525804" cy="3813334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Condition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모서리가 둥근 직사각형 12"/>
          <p:cNvSpPr/>
          <p:nvPr/>
        </p:nvSpPr>
        <p:spPr>
          <a:xfrm>
            <a:off x="2307954" y="1955332"/>
            <a:ext cx="2160240" cy="1094170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bg2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조건 기입 창</a:t>
            </a:r>
            <a:endParaRPr lang="ko-KR" altLang="en-US" dirty="0">
              <a:solidFill>
                <a:schemeClr val="bg2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3947" y="927100"/>
            <a:ext cx="4792028" cy="4037648"/>
          </a:xfrm>
          <a:prstGeom prst="rect">
            <a:avLst/>
          </a:prstGeom>
        </p:spPr>
      </p:pic>
      <p:sp>
        <p:nvSpPr>
          <p:cNvPr id="9" name="오른쪽 화살표 8"/>
          <p:cNvSpPr/>
          <p:nvPr/>
        </p:nvSpPr>
        <p:spPr>
          <a:xfrm>
            <a:off x="4407806" y="2069158"/>
            <a:ext cx="556814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예제</a:t>
            </a:r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4964619" y="1315570"/>
            <a:ext cx="4741355" cy="321540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조건 이름 변경</a:t>
            </a:r>
            <a:endParaRPr lang="ko-KR" altLang="en-US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66460" y="4511208"/>
            <a:ext cx="4693920" cy="1684020"/>
          </a:xfrm>
          <a:prstGeom prst="rect">
            <a:avLst/>
          </a:prstGeom>
          <a:ln w="38100"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모서리가 둥근 직사각형 11"/>
          <p:cNvSpPr/>
          <p:nvPr/>
        </p:nvSpPr>
        <p:spPr>
          <a:xfrm>
            <a:off x="4983511" y="5340958"/>
            <a:ext cx="4741355" cy="636554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오른쪽 화살표 13"/>
          <p:cNvSpPr/>
          <p:nvPr/>
        </p:nvSpPr>
        <p:spPr>
          <a:xfrm rot="5400000">
            <a:off x="7261444" y="3585166"/>
            <a:ext cx="556814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1867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Value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47" y="909617"/>
            <a:ext cx="7909560" cy="5242560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2116172" y="1691183"/>
            <a:ext cx="485311" cy="43204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" name="오른쪽 화살표 8"/>
          <p:cNvSpPr/>
          <p:nvPr/>
        </p:nvSpPr>
        <p:spPr>
          <a:xfrm>
            <a:off x="2774052" y="1268760"/>
            <a:ext cx="1314852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7193" y="1268760"/>
            <a:ext cx="4792028" cy="4037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794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7782" y="913657"/>
            <a:ext cx="4792028" cy="4037648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Value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253" y="913657"/>
            <a:ext cx="4792028" cy="4037648"/>
          </a:xfrm>
          <a:prstGeom prst="rect">
            <a:avLst/>
          </a:prstGeom>
        </p:spPr>
      </p:pic>
      <p:sp>
        <p:nvSpPr>
          <p:cNvPr id="17" name="모서리가 둥근 직사각형 16"/>
          <p:cNvSpPr/>
          <p:nvPr/>
        </p:nvSpPr>
        <p:spPr>
          <a:xfrm>
            <a:off x="5003119" y="1296320"/>
            <a:ext cx="4741355" cy="321540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Value</a:t>
            </a:r>
            <a:r>
              <a:rPr lang="ko-KR" altLang="en-US" sz="1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이름 변경</a:t>
            </a:r>
            <a:endParaRPr lang="ko-KR" altLang="en-US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128464" y="1288010"/>
            <a:ext cx="4741355" cy="321540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Value</a:t>
            </a:r>
            <a:r>
              <a:rPr lang="ko-KR" altLang="en-US" sz="1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이름 변경</a:t>
            </a:r>
            <a:endParaRPr lang="ko-KR" altLang="en-US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38625" y="4066324"/>
            <a:ext cx="5467350" cy="2085975"/>
          </a:xfrm>
          <a:prstGeom prst="rect">
            <a:avLst/>
          </a:prstGeom>
          <a:ln w="38100"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7124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Reformat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47" y="909617"/>
            <a:ext cx="7909560" cy="5242560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2983668" y="1340768"/>
            <a:ext cx="485311" cy="43204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39932" y="863897"/>
            <a:ext cx="5021580" cy="5334000"/>
          </a:xfrm>
          <a:prstGeom prst="rect">
            <a:avLst/>
          </a:prstGeom>
        </p:spPr>
      </p:pic>
      <p:sp>
        <p:nvSpPr>
          <p:cNvPr id="9" name="오른쪽 화살표 8"/>
          <p:cNvSpPr/>
          <p:nvPr/>
        </p:nvSpPr>
        <p:spPr>
          <a:xfrm>
            <a:off x="3556740" y="909617"/>
            <a:ext cx="1022404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5266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Reformat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021" y="893546"/>
            <a:ext cx="5021580" cy="5334000"/>
          </a:xfrm>
          <a:prstGeom prst="rect">
            <a:avLst/>
          </a:prstGeom>
        </p:spPr>
      </p:pic>
      <p:sp>
        <p:nvSpPr>
          <p:cNvPr id="11" name="모서리가 둥근 직사각형 10"/>
          <p:cNvSpPr/>
          <p:nvPr/>
        </p:nvSpPr>
        <p:spPr>
          <a:xfrm>
            <a:off x="210097" y="2756686"/>
            <a:ext cx="1512168" cy="1872208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313296" y="4719502"/>
            <a:ext cx="1305769" cy="1262668"/>
          </a:xfrm>
          <a:prstGeom prst="wedgeRoundRectCallout">
            <a:avLst>
              <a:gd name="adj1" fmla="val -23233"/>
              <a:gd name="adj2" fmla="val -6125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선택할 수 있는 필드와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Value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가 표시 됨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1280592" y="1427002"/>
            <a:ext cx="2323203" cy="1118652"/>
          </a:xfrm>
          <a:prstGeom prst="wedgeRoundRectCallout">
            <a:avLst>
              <a:gd name="adj1" fmla="val -21576"/>
              <a:gd name="adj2" fmla="val 6093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원하는 항목을 더블클릭하거나 항목 선택 후 녹색 화살표를 클릭하면 오른쪽 화면에 선택한 항목이 표시 됨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</a:p>
        </p:txBody>
      </p:sp>
      <p:sp>
        <p:nvSpPr>
          <p:cNvPr id="15" name="모서리가 둥근 직사각형 14"/>
          <p:cNvSpPr/>
          <p:nvPr/>
        </p:nvSpPr>
        <p:spPr>
          <a:xfrm>
            <a:off x="1803966" y="2694706"/>
            <a:ext cx="247147" cy="272174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4577" y="1052736"/>
            <a:ext cx="4519422" cy="4800600"/>
          </a:xfrm>
          <a:prstGeom prst="rect">
            <a:avLst/>
          </a:prstGeom>
        </p:spPr>
      </p:pic>
      <p:sp>
        <p:nvSpPr>
          <p:cNvPr id="16" name="오른쪽 화살표 15"/>
          <p:cNvSpPr/>
          <p:nvPr/>
        </p:nvSpPr>
        <p:spPr>
          <a:xfrm>
            <a:off x="4904371" y="1271685"/>
            <a:ext cx="556814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FF000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예제</a:t>
            </a:r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7185248" y="2966880"/>
            <a:ext cx="2448272" cy="606136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8" name="모서리가 둥근 사각형 설명선 17"/>
          <p:cNvSpPr/>
          <p:nvPr/>
        </p:nvSpPr>
        <p:spPr>
          <a:xfrm>
            <a:off x="6969224" y="3672000"/>
            <a:ext cx="2736751" cy="956894"/>
          </a:xfrm>
          <a:prstGeom prst="wedgeRoundRectCallout">
            <a:avLst>
              <a:gd name="adj1" fmla="val -23233"/>
              <a:gd name="adj2" fmla="val -6125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71450" indent="-171450">
              <a:buFontTx/>
              <a:buChar char="-"/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필드의 위치 변경 가능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marL="171450" indent="-171450">
              <a:buFontTx/>
              <a:buChar char="-"/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필드에 없는 값이나 새로운 필드 추가 가능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marL="171450" indent="-171450">
              <a:buFontTx/>
              <a:buChar char="-"/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필드의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Type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도 변경가능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3774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Reformat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834" y="927100"/>
            <a:ext cx="5021580" cy="5334000"/>
          </a:xfrm>
          <a:prstGeom prst="rect">
            <a:avLst/>
          </a:prstGeom>
        </p:spPr>
      </p:pic>
      <p:sp>
        <p:nvSpPr>
          <p:cNvPr id="19" name="모서리가 둥근 직사각형 18"/>
          <p:cNvSpPr/>
          <p:nvPr/>
        </p:nvSpPr>
        <p:spPr>
          <a:xfrm>
            <a:off x="2216696" y="3407432"/>
            <a:ext cx="2808312" cy="175209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2885228" y="2368895"/>
            <a:ext cx="1207228" cy="956894"/>
          </a:xfrm>
          <a:prstGeom prst="wedgeRoundRectCallout">
            <a:avLst>
              <a:gd name="adj1" fmla="val -22436"/>
              <a:gd name="adj2" fmla="val 59455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데이터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Type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변경하기 원하는 필드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선택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2218768" y="4541289"/>
            <a:ext cx="2808312" cy="399879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219581" y="307026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20852" y="4229373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6" name="모서리가 둥근 사각형 설명선 25"/>
          <p:cNvSpPr/>
          <p:nvPr/>
        </p:nvSpPr>
        <p:spPr>
          <a:xfrm>
            <a:off x="2085833" y="5055370"/>
            <a:ext cx="2873948" cy="956894"/>
          </a:xfrm>
          <a:prstGeom prst="wedgeRoundRectCallout">
            <a:avLst>
              <a:gd name="adj1" fmla="val -22771"/>
              <a:gd name="adj2" fmla="val -63263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Source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필드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Type (2009-01-15)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을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Target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으로 보낼 때는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(01/15/2009)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형태로 변환해서 출력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7" name="모서리가 둥근 직사각형 26"/>
          <p:cNvSpPr/>
          <p:nvPr/>
        </p:nvSpPr>
        <p:spPr>
          <a:xfrm>
            <a:off x="2216696" y="3985222"/>
            <a:ext cx="2943718" cy="193442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8" name="모서리가 둥근 사각형 설명선 27"/>
          <p:cNvSpPr/>
          <p:nvPr/>
        </p:nvSpPr>
        <p:spPr>
          <a:xfrm>
            <a:off x="5275555" y="3838185"/>
            <a:ext cx="3061288" cy="956894"/>
          </a:xfrm>
          <a:prstGeom prst="wedgeRoundRectCallout">
            <a:avLst>
              <a:gd name="adj1" fmla="val -52913"/>
              <a:gd name="adj2" fmla="val -19004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Compress all fields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체크 시 모든 필드의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Text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필드나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Date/Time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필드는 앞 뒤에 있는 공백 압축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, Number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필드는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앞의 공백이나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0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가 압축됨</a:t>
            </a:r>
            <a:r>
              <a:rPr lang="en-US" altLang="ko-KR" sz="1200" b="1" dirty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01555" y="384444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✅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651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4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362" y="915641"/>
            <a:ext cx="5021580" cy="5334000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Reformat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모서리가 둥근 직사각형 18"/>
          <p:cNvSpPr/>
          <p:nvPr/>
        </p:nvSpPr>
        <p:spPr>
          <a:xfrm>
            <a:off x="3368824" y="3636378"/>
            <a:ext cx="252028" cy="188853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3388921" y="2541500"/>
            <a:ext cx="916007" cy="956894"/>
          </a:xfrm>
          <a:prstGeom prst="wedgeRoundRectCallout">
            <a:avLst>
              <a:gd name="adj1" fmla="val -22436"/>
              <a:gd name="adj2" fmla="val 59455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신규 필드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생성 원할 때 클릭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132520" y="3267562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❶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7281" y="1395412"/>
            <a:ext cx="4792028" cy="4037648"/>
          </a:xfrm>
          <a:prstGeom prst="rect">
            <a:avLst/>
          </a:prstGeom>
        </p:spPr>
      </p:pic>
      <p:sp>
        <p:nvSpPr>
          <p:cNvPr id="21" name="모서리가 둥근 직사각형 20"/>
          <p:cNvSpPr/>
          <p:nvPr/>
        </p:nvSpPr>
        <p:spPr>
          <a:xfrm>
            <a:off x="7067832" y="2060849"/>
            <a:ext cx="2421672" cy="288031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807064" y="1730347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고도 B" panose="02000503000000020004" pitchFamily="50" charset="-127"/>
                <a:ea typeface="고도 B" panose="02000503000000020004" pitchFamily="50" charset="-127"/>
                <a:cs typeface="Calibri" panose="020F0502020204030204" pitchFamily="34" charset="0"/>
              </a:rPr>
              <a:t>❷</a:t>
            </a:r>
            <a:endParaRPr lang="ko-KR" altLang="en-US" sz="2400" dirty="0">
              <a:solidFill>
                <a:srgbClr val="FF0000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6" name="모서리가 둥근 사각형 설명선 25"/>
          <p:cNvSpPr/>
          <p:nvPr/>
        </p:nvSpPr>
        <p:spPr>
          <a:xfrm>
            <a:off x="7313295" y="2458153"/>
            <a:ext cx="1656417" cy="466988"/>
          </a:xfrm>
          <a:prstGeom prst="wedgeRoundRectCallout">
            <a:avLst>
              <a:gd name="adj1" fmla="val -22771"/>
              <a:gd name="adj2" fmla="val -63263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200" b="1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신규 필드에 들어갈 내용 입력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7" name="오른쪽 화살표 16"/>
          <p:cNvSpPr/>
          <p:nvPr/>
        </p:nvSpPr>
        <p:spPr>
          <a:xfrm>
            <a:off x="4389351" y="2210498"/>
            <a:ext cx="800591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6437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26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I. </a:t>
            </a:r>
            <a:r>
              <a:rPr lang="en-US" altLang="ko-KR" dirty="0" err="1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DMExpress</a:t>
            </a:r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Editor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1268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3"/>
          <p:cNvSpPr txBox="1">
            <a:spLocks noChangeArrowheads="1"/>
          </p:cNvSpPr>
          <p:nvPr/>
        </p:nvSpPr>
        <p:spPr bwMode="auto">
          <a:xfrm>
            <a:off x="95250" y="1169988"/>
            <a:ext cx="7229475" cy="440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/>
          <a:lstStyle/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r>
              <a:rPr kumimoji="0" lang="en-US" altLang="ko-KR" b="1" kern="0" dirty="0" err="1" smtClean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DMExpress</a:t>
            </a:r>
            <a:r>
              <a:rPr kumimoji="0" lang="en-US" b="1" kern="0" dirty="0" smtClean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 </a:t>
            </a:r>
            <a:r>
              <a:rPr kumimoji="0" lang="ko-KR" altLang="en-US" b="1" kern="0" dirty="0">
                <a:solidFill>
                  <a:srgbClr val="000000"/>
                </a:solidFill>
                <a:latin typeface="고도 M" panose="02000503000000020004" pitchFamily="50" charset="-127"/>
                <a:ea typeface="고도 M" panose="02000503000000020004" pitchFamily="50" charset="-127"/>
                <a:cs typeface="ＭＳ Ｐゴシック"/>
              </a:rPr>
              <a:t>폴더</a:t>
            </a:r>
            <a:endParaRPr kumimoji="0" lang="en-US" kern="0" dirty="0">
              <a:solidFill>
                <a:srgbClr val="000000"/>
              </a:solidFill>
              <a:latin typeface="고도 M" panose="02000503000000020004" pitchFamily="50" charset="-127"/>
              <a:ea typeface="고도 M" panose="02000503000000020004" pitchFamily="50" charset="-127"/>
              <a:cs typeface="ＭＳ Ｐゴシック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489397" y="1707356"/>
            <a:ext cx="4319587" cy="4162425"/>
            <a:chOff x="489397" y="1707356"/>
            <a:chExt cx="4319587" cy="4162425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9621" y="1707356"/>
              <a:ext cx="2438400" cy="4162425"/>
            </a:xfrm>
            <a:prstGeom prst="rect">
              <a:avLst/>
            </a:prstGeom>
          </p:spPr>
        </p:pic>
        <p:sp>
          <p:nvSpPr>
            <p:cNvPr id="12" name="모서리가 둥근 직사각형 11"/>
            <p:cNvSpPr/>
            <p:nvPr/>
          </p:nvSpPr>
          <p:spPr>
            <a:xfrm>
              <a:off x="489397" y="2064148"/>
              <a:ext cx="2737048" cy="356740"/>
            </a:xfrm>
            <a:prstGeom prst="roundRect">
              <a:avLst/>
            </a:prstGeom>
            <a:noFill/>
            <a:ln w="25400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dirty="0">
                <a:latin typeface="고도 B" panose="02000503000000020004" pitchFamily="50" charset="-127"/>
                <a:ea typeface="고도 B" panose="02000503000000020004" pitchFamily="50" charset="-127"/>
              </a:endParaRPr>
            </a:p>
          </p:txBody>
        </p:sp>
        <p:sp>
          <p:nvSpPr>
            <p:cNvPr id="13" name="모서리가 둥근 사각형 설명선 12"/>
            <p:cNvSpPr/>
            <p:nvPr/>
          </p:nvSpPr>
          <p:spPr>
            <a:xfrm>
              <a:off x="3367534" y="1988840"/>
              <a:ext cx="1441450" cy="576263"/>
            </a:xfrm>
            <a:prstGeom prst="wedgeRoundRectCallout">
              <a:avLst>
                <a:gd name="adj1" fmla="val -56459"/>
                <a:gd name="adj2" fmla="val -15859"/>
                <a:gd name="adj3" fmla="val 16667"/>
              </a:avLst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200" dirty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라이선스 연장 </a:t>
              </a:r>
              <a:r>
                <a:rPr lang="en-US" altLang="ko-KR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/>
              </a:r>
              <a:br>
                <a:rPr lang="en-US" altLang="ko-KR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</a:br>
              <a:r>
                <a:rPr lang="ko-KR" altLang="en-US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적용 </a:t>
              </a:r>
              <a:r>
                <a:rPr lang="ko-KR" altLang="en-US" sz="1200" dirty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시 사용</a:t>
              </a:r>
            </a:p>
          </p:txBody>
        </p:sp>
        <p:sp>
          <p:nvSpPr>
            <p:cNvPr id="16" name="모서리가 둥근 사각형 설명선 15"/>
            <p:cNvSpPr/>
            <p:nvPr/>
          </p:nvSpPr>
          <p:spPr>
            <a:xfrm>
              <a:off x="3367534" y="3738649"/>
              <a:ext cx="1441450" cy="792162"/>
            </a:xfrm>
            <a:prstGeom prst="wedgeRoundRectCallout">
              <a:avLst>
                <a:gd name="adj1" fmla="val -55167"/>
                <a:gd name="adj2" fmla="val 16218"/>
                <a:gd name="adj3" fmla="val 16667"/>
              </a:avLst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sz="1200" dirty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DMExpress Application </a:t>
              </a:r>
              <a:r>
                <a:rPr lang="ko-KR" altLang="en-US" sz="1200" dirty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개발 화면</a:t>
              </a:r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489397" y="4105647"/>
              <a:ext cx="2737048" cy="356740"/>
            </a:xfrm>
            <a:prstGeom prst="roundRect">
              <a:avLst/>
            </a:prstGeom>
            <a:noFill/>
            <a:ln w="25400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dirty="0">
                <a:latin typeface="고도 B" panose="02000503000000020004" pitchFamily="50" charset="-127"/>
                <a:ea typeface="고도 B" panose="02000503000000020004" pitchFamily="50" charset="-127"/>
              </a:endParaRPr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489397" y="4781402"/>
              <a:ext cx="2737048" cy="356740"/>
            </a:xfrm>
            <a:prstGeom prst="roundRect">
              <a:avLst/>
            </a:prstGeom>
            <a:noFill/>
            <a:ln w="25400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dirty="0">
                <a:latin typeface="고도 B" panose="02000503000000020004" pitchFamily="50" charset="-127"/>
                <a:ea typeface="고도 B" panose="02000503000000020004" pitchFamily="50" charset="-127"/>
              </a:endParaRPr>
            </a:p>
          </p:txBody>
        </p:sp>
        <p:sp>
          <p:nvSpPr>
            <p:cNvPr id="19" name="모서리가 둥근 사각형 설명선 18"/>
            <p:cNvSpPr/>
            <p:nvPr/>
          </p:nvSpPr>
          <p:spPr>
            <a:xfrm>
              <a:off x="3404046" y="4792687"/>
              <a:ext cx="1404938" cy="576263"/>
            </a:xfrm>
            <a:prstGeom prst="wedgeRoundRectCallout">
              <a:avLst>
                <a:gd name="adj1" fmla="val -56459"/>
                <a:gd name="adj2" fmla="val -15859"/>
                <a:gd name="adj3" fmla="val 16667"/>
              </a:avLst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200" dirty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라이선스 </a:t>
              </a:r>
              <a:r>
                <a:rPr lang="ko-KR" altLang="en-US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발급을</a:t>
              </a:r>
              <a:r>
                <a:rPr lang="en-US" altLang="ko-KR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 </a:t>
              </a:r>
            </a:p>
            <a:p>
              <a:pPr algn="ctr">
                <a:defRPr/>
              </a:pPr>
              <a:r>
                <a:rPr lang="ko-KR" altLang="en-US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위한 </a:t>
              </a:r>
              <a:r>
                <a:rPr lang="en-US" altLang="ko-KR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PC </a:t>
              </a:r>
              <a:r>
                <a:rPr lang="ko-KR" altLang="en-US" sz="1200" dirty="0" smtClean="0">
                  <a:solidFill>
                    <a:srgbClr val="7030A0"/>
                  </a:solidFill>
                  <a:latin typeface="고도 M" panose="02000503000000020004" pitchFamily="50" charset="-127"/>
                  <a:ea typeface="고도 M" panose="02000503000000020004" pitchFamily="50" charset="-127"/>
                </a:rPr>
                <a:t>정보 추출</a:t>
              </a:r>
              <a:endPara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5009" y="2094236"/>
            <a:ext cx="4176061" cy="327471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4825" y="1124744"/>
            <a:ext cx="3371850" cy="50577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Reformat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600" y="882651"/>
            <a:ext cx="8107299" cy="5373624"/>
          </a:xfrm>
          <a:prstGeom prst="rect">
            <a:avLst/>
          </a:prstGeom>
        </p:spPr>
      </p:pic>
      <p:sp>
        <p:nvSpPr>
          <p:cNvPr id="15" name="모서리가 둥근 직사각형 14"/>
          <p:cNvSpPr/>
          <p:nvPr/>
        </p:nvSpPr>
        <p:spPr>
          <a:xfrm>
            <a:off x="848544" y="2348880"/>
            <a:ext cx="4320480" cy="1368152"/>
          </a:xfrm>
          <a:prstGeom prst="roundRect">
            <a:avLst>
              <a:gd name="adj" fmla="val 4652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243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Partition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47" y="909617"/>
            <a:ext cx="7909560" cy="5242560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3449952" y="1340768"/>
            <a:ext cx="485311" cy="432048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9" name="오른쪽 화살표 8"/>
          <p:cNvSpPr/>
          <p:nvPr/>
        </p:nvSpPr>
        <p:spPr>
          <a:xfrm>
            <a:off x="3993013" y="927100"/>
            <a:ext cx="443855" cy="1429286"/>
          </a:xfrm>
          <a:prstGeom prst="rightArrow">
            <a:avLst/>
          </a:prstGeom>
          <a:gradFill>
            <a:gsLst>
              <a:gs pos="0">
                <a:srgbClr val="FFC000"/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8663" y="893318"/>
            <a:ext cx="5152073" cy="528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547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Partition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56" y="923514"/>
            <a:ext cx="4873943" cy="5019675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202922" y="1489417"/>
            <a:ext cx="1440160" cy="216024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2058379" y="1734316"/>
            <a:ext cx="2873948" cy="748546"/>
          </a:xfrm>
          <a:prstGeom prst="wedgeRoundRectCallout">
            <a:avLst>
              <a:gd name="adj1" fmla="val -23106"/>
              <a:gd name="adj2" fmla="val 64484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원하는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파티션 개수 별로 분할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740486" y="3293667"/>
            <a:ext cx="2873948" cy="748546"/>
          </a:xfrm>
          <a:prstGeom prst="wedgeRoundRectCallout">
            <a:avLst>
              <a:gd name="adj1" fmla="val 18088"/>
              <a:gd name="adj2" fmla="val -65388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원하는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레코드 건 수 또는 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사이즈 별로  분할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2329" y="933139"/>
            <a:ext cx="4865846" cy="4995386"/>
          </a:xfrm>
          <a:prstGeom prst="rect">
            <a:avLst/>
          </a:prstGeom>
        </p:spPr>
      </p:pic>
      <p:sp>
        <p:nvSpPr>
          <p:cNvPr id="14" name="모서리가 둥근 직사각형 13"/>
          <p:cNvSpPr/>
          <p:nvPr/>
        </p:nvSpPr>
        <p:spPr>
          <a:xfrm>
            <a:off x="5172397" y="1703304"/>
            <a:ext cx="1440160" cy="216024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모서리가 둥근 사각형 설명선 14"/>
          <p:cNvSpPr/>
          <p:nvPr/>
        </p:nvSpPr>
        <p:spPr>
          <a:xfrm>
            <a:off x="6672559" y="1703304"/>
            <a:ext cx="2873948" cy="729518"/>
          </a:xfrm>
          <a:prstGeom prst="wedgeRoundRectCallout">
            <a:avLst>
              <a:gd name="adj1" fmla="val -28130"/>
              <a:gd name="adj2" fmla="val 67872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원하는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레코드 건 수 또는 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사이즈 별로  분할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1350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17" y="951853"/>
            <a:ext cx="4865846" cy="4995386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0742" y="951853"/>
            <a:ext cx="4865846" cy="4995386"/>
          </a:xfrm>
          <a:prstGeom prst="rect">
            <a:avLst/>
          </a:prstGeom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</a:t>
            </a:r>
            <a:r>
              <a:rPr lang="en-US" altLang="ko-KR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Partition </a:t>
            </a:r>
            <a:r>
              <a:rPr lang="ko-KR" altLang="en-US" dirty="0" smtClean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기능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모서리가 둥근 직사각형 12"/>
          <p:cNvSpPr/>
          <p:nvPr/>
        </p:nvSpPr>
        <p:spPr>
          <a:xfrm>
            <a:off x="202922" y="1921824"/>
            <a:ext cx="1440160" cy="216024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1790987" y="1592939"/>
            <a:ext cx="2873948" cy="748546"/>
          </a:xfrm>
          <a:prstGeom prst="wedgeRoundRectCallout">
            <a:avLst>
              <a:gd name="adj1" fmla="val -52913"/>
              <a:gd name="adj2" fmla="val 11764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동일한 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Sort Key </a:t>
            </a: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별로 분할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5172397" y="2132856"/>
            <a:ext cx="1440160" cy="216024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5" name="모서리가 둥근 사각형 설명선 14"/>
          <p:cNvSpPr/>
          <p:nvPr/>
        </p:nvSpPr>
        <p:spPr>
          <a:xfrm>
            <a:off x="6772780" y="1705441"/>
            <a:ext cx="2873948" cy="729518"/>
          </a:xfrm>
          <a:prstGeom prst="wedgeRoundRectCallout">
            <a:avLst>
              <a:gd name="adj1" fmla="val -52579"/>
              <a:gd name="adj2" fmla="val 17735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정의한 조건 별로 분할</a:t>
            </a:r>
            <a:endParaRPr lang="en-US" altLang="ko-KR" sz="1200" b="1" dirty="0" smtClean="0">
              <a:solidFill>
                <a:schemeClr val="tx1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5172396" y="4470620"/>
            <a:ext cx="2228875" cy="254524"/>
          </a:xfrm>
          <a:prstGeom prst="roundRect">
            <a:avLst>
              <a:gd name="adj" fmla="val 9108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5315274" y="4857846"/>
            <a:ext cx="2446038" cy="587378"/>
          </a:xfrm>
          <a:prstGeom prst="wedgeRoundRectCallout">
            <a:avLst>
              <a:gd name="adj1" fmla="val -23776"/>
              <a:gd name="adj2" fmla="val -68026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이 부분을 체크 해제하면 조건에 부합하는 것만 출력 됨</a:t>
            </a:r>
            <a:r>
              <a:rPr lang="en-US" altLang="ko-KR" sz="1200" b="1" dirty="0" smtClean="0">
                <a:solidFill>
                  <a:schemeClr val="tx1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1337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638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Box 25"/>
          <p:cNvSpPr txBox="1">
            <a:spLocks noChangeArrowheads="1"/>
          </p:cNvSpPr>
          <p:nvPr/>
        </p:nvSpPr>
        <p:spPr bwMode="auto">
          <a:xfrm>
            <a:off x="3081338" y="2276475"/>
            <a:ext cx="325755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r>
              <a:rPr lang="en-US" altLang="ko-KR" sz="7200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Unload</a:t>
            </a:r>
            <a:endParaRPr lang="ko-KR" altLang="en-US" sz="7200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 bwMode="auto">
          <a:xfrm>
            <a:off x="2792413" y="4086225"/>
            <a:ext cx="4000500" cy="121443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kumimoji="0" lang="ko-KR" altLang="en-US">
              <a:latin typeface="HY울릉도M" pitchFamily="18" charset="-127"/>
              <a:ea typeface="HY울릉도M" pitchFamily="18" charset="-127"/>
            </a:endParaRPr>
          </a:p>
        </p:txBody>
      </p:sp>
      <p:sp>
        <p:nvSpPr>
          <p:cNvPr id="48" name="AutoShape 45"/>
          <p:cNvSpPr>
            <a:spLocks noChangeArrowheads="1"/>
          </p:cNvSpPr>
          <p:nvPr/>
        </p:nvSpPr>
        <p:spPr bwMode="auto">
          <a:xfrm>
            <a:off x="3560763" y="4573588"/>
            <a:ext cx="2087562" cy="223837"/>
          </a:xfrm>
          <a:prstGeom prst="leftRightArrow">
            <a:avLst>
              <a:gd name="adj1" fmla="val 50000"/>
              <a:gd name="adj2" fmla="val 162481"/>
            </a:avLst>
          </a:prstGeom>
          <a:solidFill>
            <a:srgbClr val="67568B"/>
          </a:solidFill>
          <a:ln w="9525" algn="ctr">
            <a:solidFill>
              <a:srgbClr val="FFFFFF"/>
            </a:solidFill>
            <a:miter lim="800000"/>
            <a:headEnd/>
            <a:tailEnd/>
          </a:ln>
          <a:effectLst>
            <a:outerShdw dist="56796" dir="3806097" algn="ctr" rotWithShape="0">
              <a:srgbClr val="CCCCCC"/>
            </a:outerShdw>
          </a:effectLst>
        </p:spPr>
        <p:txBody>
          <a:bodyPr wrap="none" anchor="ctr"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000" b="1" kern="0">
              <a:solidFill>
                <a:srgbClr val="666699"/>
              </a:solidFill>
              <a:latin typeface="HY울릉도M" pitchFamily="18" charset="-127"/>
              <a:ea typeface="HY울릉도M" pitchFamily="18" charset="-127"/>
            </a:endParaRPr>
          </a:p>
        </p:txBody>
      </p:sp>
      <p:grpSp>
        <p:nvGrpSpPr>
          <p:cNvPr id="16391" name="Group 80"/>
          <p:cNvGrpSpPr>
            <a:grpSpLocks/>
          </p:cNvGrpSpPr>
          <p:nvPr/>
        </p:nvGrpSpPr>
        <p:grpSpPr bwMode="auto">
          <a:xfrm>
            <a:off x="5700713" y="4221163"/>
            <a:ext cx="865187" cy="898525"/>
            <a:chOff x="4499" y="1170"/>
            <a:chExt cx="545" cy="374"/>
          </a:xfrm>
        </p:grpSpPr>
        <p:sp>
          <p:nvSpPr>
            <p:cNvPr id="53" name="AutoShape 78"/>
            <p:cNvSpPr>
              <a:spLocks noChangeArrowheads="1"/>
            </p:cNvSpPr>
            <p:nvPr/>
          </p:nvSpPr>
          <p:spPr bwMode="auto">
            <a:xfrm>
              <a:off x="4499" y="1170"/>
              <a:ext cx="535" cy="374"/>
            </a:xfrm>
            <a:prstGeom prst="flowChartDocument">
              <a:avLst/>
            </a:prstGeom>
            <a:solidFill>
              <a:srgbClr val="F8CFA6"/>
            </a:solidFill>
            <a:ln w="9525" algn="ctr">
              <a:solidFill>
                <a:srgbClr val="FFFFFF"/>
              </a:solidFill>
              <a:miter lim="800000"/>
              <a:headEnd/>
              <a:tailEnd/>
            </a:ln>
            <a:effectLst>
              <a:outerShdw dist="81320" dir="2319588" algn="ctr" rotWithShape="0">
                <a:srgbClr val="CCCCCC"/>
              </a:outerShdw>
            </a:effectLst>
          </p:spPr>
          <p:txBody>
            <a:bodyPr wrap="none" anchor="ctr"/>
            <a:lstStyle/>
            <a:p>
              <a:pPr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kern="0">
                <a:solidFill>
                  <a:sysClr val="windowText" lastClr="000000"/>
                </a:solidFill>
                <a:latin typeface="HY울릉도M" pitchFamily="18" charset="-127"/>
                <a:ea typeface="HY울릉도M" pitchFamily="18" charset="-127"/>
              </a:endParaRPr>
            </a:p>
          </p:txBody>
        </p:sp>
        <p:sp>
          <p:nvSpPr>
            <p:cNvPr id="54" name="Text Box 79"/>
            <p:cNvSpPr txBox="1">
              <a:spLocks noChangeArrowheads="1"/>
            </p:cNvSpPr>
            <p:nvPr/>
          </p:nvSpPr>
          <p:spPr bwMode="auto">
            <a:xfrm>
              <a:off x="4511" y="1253"/>
              <a:ext cx="533" cy="115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fontAlgn="auto" latinLnBrk="0">
                <a:spcAft>
                  <a:spcPts val="0"/>
                </a:spcAft>
                <a:defRPr/>
              </a:pPr>
              <a:r>
                <a:rPr kumimoji="0" lang="en-US" altLang="ko-KR" sz="1200" b="1" kern="0" dirty="0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rPr>
                <a:t>Flat Files</a:t>
              </a:r>
            </a:p>
          </p:txBody>
        </p:sp>
      </p:grpSp>
      <p:grpSp>
        <p:nvGrpSpPr>
          <p:cNvPr id="16392" name="Group 73"/>
          <p:cNvGrpSpPr>
            <a:grpSpLocks/>
          </p:cNvGrpSpPr>
          <p:nvPr/>
        </p:nvGrpSpPr>
        <p:grpSpPr bwMode="auto">
          <a:xfrm>
            <a:off x="3071813" y="4267200"/>
            <a:ext cx="801687" cy="811213"/>
            <a:chOff x="2739" y="997"/>
            <a:chExt cx="505" cy="511"/>
          </a:xfrm>
        </p:grpSpPr>
        <p:sp>
          <p:nvSpPr>
            <p:cNvPr id="45" name="AutoShape 41"/>
            <p:cNvSpPr>
              <a:spLocks noChangeArrowheads="1"/>
            </p:cNvSpPr>
            <p:nvPr/>
          </p:nvSpPr>
          <p:spPr bwMode="auto">
            <a:xfrm>
              <a:off x="2739" y="997"/>
              <a:ext cx="505" cy="511"/>
            </a:xfrm>
            <a:prstGeom prst="flowChartMagneticDisk">
              <a:avLst/>
            </a:prstGeom>
            <a:gradFill rotWithShape="0">
              <a:gsLst>
                <a:gs pos="0">
                  <a:srgbClr val="B8D4F5">
                    <a:gamma/>
                    <a:shade val="74118"/>
                    <a:invGamma/>
                  </a:srgbClr>
                </a:gs>
                <a:gs pos="50000">
                  <a:srgbClr val="B8D4F5"/>
                </a:gs>
                <a:gs pos="100000">
                  <a:srgbClr val="B8D4F5">
                    <a:gamma/>
                    <a:shade val="74118"/>
                    <a:invGamma/>
                  </a:srgbClr>
                </a:gs>
              </a:gsLst>
              <a:lin ang="0" scaled="1"/>
            </a:gradFill>
            <a:ln w="9525">
              <a:solidFill>
                <a:srgbClr val="FFFFFF"/>
              </a:solidFill>
              <a:round/>
              <a:headEnd/>
              <a:tailEnd/>
            </a:ln>
            <a:effectLst>
              <a:outerShdw dist="71842" dir="2700000" algn="ctr" rotWithShape="0">
                <a:srgbClr val="CCCCCC"/>
              </a:outerShdw>
            </a:effectLst>
          </p:spPr>
          <p:txBody>
            <a:bodyPr wrap="none" anchor="ctr"/>
            <a:lstStyle/>
            <a:p>
              <a:pPr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kern="0">
                <a:solidFill>
                  <a:sysClr val="windowText" lastClr="000000"/>
                </a:solidFill>
                <a:latin typeface="HY울릉도M" pitchFamily="18" charset="-127"/>
                <a:ea typeface="HY울릉도M" pitchFamily="18" charset="-127"/>
              </a:endParaRPr>
            </a:p>
          </p:txBody>
        </p:sp>
        <p:sp>
          <p:nvSpPr>
            <p:cNvPr id="46" name="Text Box 42"/>
            <p:cNvSpPr txBox="1">
              <a:spLocks noChangeArrowheads="1"/>
            </p:cNvSpPr>
            <p:nvPr/>
          </p:nvSpPr>
          <p:spPr bwMode="auto">
            <a:xfrm>
              <a:off x="2759" y="1206"/>
              <a:ext cx="431" cy="174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fontAlgn="auto" latinLnBrk="0">
                <a:spcAft>
                  <a:spcPts val="0"/>
                </a:spcAft>
                <a:defRPr/>
              </a:pPr>
              <a:r>
                <a:rPr kumimoji="0" lang="en-US" altLang="ko-KR" sz="1200" b="1" kern="0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rPr>
                <a:t>RDBMS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99944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741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Unload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741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3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032625" cy="516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849313" y="1322388"/>
            <a:ext cx="574675" cy="4318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992188" y="2205038"/>
            <a:ext cx="6337300" cy="863600"/>
          </a:xfrm>
          <a:prstGeom prst="roundRect">
            <a:avLst/>
          </a:prstGeom>
          <a:noFill/>
          <a:ln w="19050" cap="flat" cmpd="sng" algn="ctr">
            <a:solidFill>
              <a:srgbClr val="FF0000"/>
            </a:solidFill>
            <a:prstDash val="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992188" y="3025775"/>
            <a:ext cx="6337300" cy="835025"/>
          </a:xfrm>
          <a:prstGeom prst="roundRect">
            <a:avLst/>
          </a:prstGeom>
          <a:noFill/>
          <a:ln w="19050" cap="flat" cmpd="sng" algn="ctr">
            <a:solidFill>
              <a:srgbClr val="FF0000"/>
            </a:solidFill>
            <a:prstDash val="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2" name="모서리가 둥근 사각형 설명선 21"/>
          <p:cNvSpPr/>
          <p:nvPr/>
        </p:nvSpPr>
        <p:spPr>
          <a:xfrm>
            <a:off x="7473950" y="2060575"/>
            <a:ext cx="1352550" cy="927100"/>
          </a:xfrm>
          <a:prstGeom prst="wedgeRoundRectCallout">
            <a:avLst>
              <a:gd name="adj1" fmla="val -60356"/>
              <a:gd name="adj2" fmla="val -26841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Database</a:t>
            </a:r>
          </a:p>
          <a:p>
            <a:pPr algn="ctr">
              <a:defRPr/>
            </a:pP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Table </a:t>
            </a: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지정</a:t>
            </a:r>
          </a:p>
        </p:txBody>
      </p:sp>
      <p:sp>
        <p:nvSpPr>
          <p:cNvPr id="23" name="모서리가 둥근 사각형 설명선 22"/>
          <p:cNvSpPr/>
          <p:nvPr/>
        </p:nvSpPr>
        <p:spPr>
          <a:xfrm>
            <a:off x="7473950" y="3149600"/>
            <a:ext cx="1352550" cy="927100"/>
          </a:xfrm>
          <a:prstGeom prst="wedgeRoundRectCallout">
            <a:avLst>
              <a:gd name="adj1" fmla="val -60356"/>
              <a:gd name="adj2" fmla="val -26841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File </a:t>
            </a: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형태와 </a:t>
            </a:r>
            <a:endParaRPr lang="en-US" altLang="ko-KR" sz="1200" dirty="0">
              <a:solidFill>
                <a:srgbClr val="7030A0"/>
              </a:solidFill>
              <a:latin typeface="고도 M" panose="02000503000000020004" pitchFamily="50" charset="-127"/>
              <a:ea typeface="고도 M" panose="02000503000000020004" pitchFamily="50" charset="-127"/>
            </a:endParaRPr>
          </a:p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위치지정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21" grpId="0" animBg="1"/>
      <p:bldP spid="21" grpId="1" animBg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843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Unload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8436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7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032625" cy="516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2276475"/>
            <a:ext cx="2203450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1516063" y="2655888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99331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4938" y="1412875"/>
            <a:ext cx="5657850" cy="474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모서리가 둥근 사각형 설명선 22"/>
          <p:cNvSpPr/>
          <p:nvPr/>
        </p:nvSpPr>
        <p:spPr>
          <a:xfrm>
            <a:off x="4016375" y="4724400"/>
            <a:ext cx="1354138" cy="928688"/>
          </a:xfrm>
          <a:prstGeom prst="wedgeRoundRectCallout">
            <a:avLst>
              <a:gd name="adj1" fmla="val -24461"/>
              <a:gd name="adj2" fmla="val -66890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rgbClr val="7030A0"/>
                </a:solidFill>
                <a:latin typeface="고도 M" panose="02000503000000020004" pitchFamily="50" charset="-127"/>
                <a:ea typeface="고도 M" panose="02000503000000020004" pitchFamily="50" charset="-127"/>
              </a:rPr>
              <a:t>칼럼 선택 방식</a:t>
            </a:r>
          </a:p>
        </p:txBody>
      </p:sp>
      <p:sp>
        <p:nvSpPr>
          <p:cNvPr id="14" name="모서리가 둥근 직사각형 13"/>
          <p:cNvSpPr/>
          <p:nvPr/>
        </p:nvSpPr>
        <p:spPr>
          <a:xfrm>
            <a:off x="4016375" y="2060575"/>
            <a:ext cx="1081088" cy="144463"/>
          </a:xfrm>
          <a:prstGeom prst="roundRect">
            <a:avLst/>
          </a:prstGeom>
          <a:solidFill>
            <a:srgbClr val="FFFF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9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9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945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Unload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946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1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032625" cy="516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2276475"/>
            <a:ext cx="2203450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1516063" y="2655888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19464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4938" y="1266825"/>
            <a:ext cx="5665787" cy="473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모서리가 둥근 사각형 설명선 22"/>
          <p:cNvSpPr/>
          <p:nvPr/>
        </p:nvSpPr>
        <p:spPr>
          <a:xfrm>
            <a:off x="6681788" y="4508500"/>
            <a:ext cx="2374900" cy="504825"/>
          </a:xfrm>
          <a:prstGeom prst="wedgeRoundRectCallout">
            <a:avLst>
              <a:gd name="adj1" fmla="val -24461"/>
              <a:gd name="adj2" fmla="val -66890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전체 칼럼 선택 방식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5149850" y="1906588"/>
            <a:ext cx="1387475" cy="153987"/>
          </a:xfrm>
          <a:prstGeom prst="roundRect">
            <a:avLst/>
          </a:prstGeom>
          <a:solidFill>
            <a:srgbClr val="FFFF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048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Unload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048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5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032625" cy="516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2276475"/>
            <a:ext cx="2203450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1516063" y="2655888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0488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4938" y="1266825"/>
            <a:ext cx="5680075" cy="4751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모서리가 둥근 사각형 설명선 22"/>
          <p:cNvSpPr/>
          <p:nvPr/>
        </p:nvSpPr>
        <p:spPr>
          <a:xfrm>
            <a:off x="4808538" y="4365625"/>
            <a:ext cx="2376487" cy="503238"/>
          </a:xfrm>
          <a:prstGeom prst="wedgeRoundRectCallout">
            <a:avLst>
              <a:gd name="adj1" fmla="val -24461"/>
              <a:gd name="adj2" fmla="val -66890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SQL </a:t>
            </a: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이용 방식</a:t>
            </a:r>
          </a:p>
        </p:txBody>
      </p:sp>
      <p:sp>
        <p:nvSpPr>
          <p:cNvPr id="11" name="모서리가 둥근 직사각형 10"/>
          <p:cNvSpPr/>
          <p:nvPr/>
        </p:nvSpPr>
        <p:spPr>
          <a:xfrm>
            <a:off x="4953000" y="2079625"/>
            <a:ext cx="1603375" cy="288925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769350" y="2636838"/>
            <a:ext cx="739775" cy="360362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6537325" y="1916113"/>
            <a:ext cx="1079500" cy="144462"/>
          </a:xfrm>
          <a:prstGeom prst="roundRect">
            <a:avLst/>
          </a:prstGeom>
          <a:solidFill>
            <a:srgbClr val="FFFF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150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dirty="0">
                <a:solidFill>
                  <a:srgbClr val="3366FF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II. Task Editor : Unload</a:t>
            </a:r>
            <a:endParaRPr lang="ko-KR" altLang="en-US" dirty="0">
              <a:solidFill>
                <a:srgbClr val="3366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1508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9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032625" cy="516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3132138"/>
            <a:ext cx="2203450" cy="1462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1516063" y="3357563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pic>
        <p:nvPicPr>
          <p:cNvPr id="21512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8175" y="1628775"/>
            <a:ext cx="4489450" cy="425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모서리가 둥근 직사각형 13"/>
          <p:cNvSpPr/>
          <p:nvPr/>
        </p:nvSpPr>
        <p:spPr>
          <a:xfrm>
            <a:off x="4521200" y="1916113"/>
            <a:ext cx="360363" cy="144462"/>
          </a:xfrm>
          <a:prstGeom prst="roundRect">
            <a:avLst/>
          </a:prstGeom>
          <a:solidFill>
            <a:srgbClr val="FFFF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048625" y="2060575"/>
            <a:ext cx="865188" cy="360363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4592638" y="4724400"/>
            <a:ext cx="1800225" cy="792163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rgbClr val="FFFFFF"/>
              </a:solidFill>
              <a:latin typeface="고도 B" panose="02000503000000020004" pitchFamily="50" charset="-127"/>
              <a:ea typeface="고도 B" panose="02000503000000020004" pitchFamily="50" charset="-127"/>
            </a:endParaRPr>
          </a:p>
        </p:txBody>
      </p:sp>
      <p:sp>
        <p:nvSpPr>
          <p:cNvPr id="23" name="모서리가 둥근 사각형 설명선 22"/>
          <p:cNvSpPr/>
          <p:nvPr/>
        </p:nvSpPr>
        <p:spPr>
          <a:xfrm>
            <a:off x="7329488" y="2852738"/>
            <a:ext cx="2376487" cy="504825"/>
          </a:xfrm>
          <a:prstGeom prst="wedgeRoundRectCallout">
            <a:avLst>
              <a:gd name="adj1" fmla="val -37288"/>
              <a:gd name="adj2" fmla="val -144367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  <a:latin typeface="고도 B" panose="02000503000000020004" pitchFamily="50" charset="-127"/>
                <a:ea typeface="고도 B" panose="02000503000000020004" pitchFamily="50" charset="-127"/>
              </a:rPr>
              <a:t>파일의 위치와 파일명을 기술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기본 디자인">
  <a:themeElements>
    <a:clrScheme name="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기본 디자인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11251</TotalTime>
  <Words>2822</Words>
  <Application>Microsoft Office PowerPoint</Application>
  <PresentationFormat>A4 용지(210x297mm)</PresentationFormat>
  <Paragraphs>858</Paragraphs>
  <Slides>138</Slides>
  <Notes>138</Notes>
  <HiddenSlides>0</HiddenSlides>
  <MMClips>0</MMClips>
  <ScaleCrop>false</ScaleCrop>
  <HeadingPairs>
    <vt:vector size="8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138</vt:i4>
      </vt:variant>
    </vt:vector>
  </HeadingPairs>
  <TitlesOfParts>
    <vt:vector size="149" baseType="lpstr">
      <vt:lpstr>HY울릉도M</vt:lpstr>
      <vt:lpstr>ＭＳ Ｐゴシック</vt:lpstr>
      <vt:lpstr>고도 B</vt:lpstr>
      <vt:lpstr>고도 M</vt:lpstr>
      <vt:lpstr>굴림</vt:lpstr>
      <vt:lpstr>Arial</vt:lpstr>
      <vt:lpstr>Arial Narrow</vt:lpstr>
      <vt:lpstr>Calibri</vt:lpstr>
      <vt:lpstr>맑은 고딕</vt:lpstr>
      <vt:lpstr>기본 디자인</vt:lpstr>
      <vt:lpstr>비트맵 이미지</vt:lpstr>
      <vt:lpstr>DMExpress GUI 교육 자료 – 화면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KBS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이준석</dc:creator>
  <cp:lastModifiedBy>USER</cp:lastModifiedBy>
  <cp:revision>447</cp:revision>
  <dcterms:created xsi:type="dcterms:W3CDTF">2004-11-29T01:56:11Z</dcterms:created>
  <dcterms:modified xsi:type="dcterms:W3CDTF">2021-05-06T06:33:12Z</dcterms:modified>
</cp:coreProperties>
</file>